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73" r:id="rId7"/>
    <p:sldId id="261" r:id="rId8"/>
    <p:sldId id="262" r:id="rId9"/>
    <p:sldId id="263" r:id="rId10"/>
    <p:sldId id="264" r:id="rId11"/>
    <p:sldId id="265" r:id="rId12"/>
    <p:sldId id="266" r:id="rId13"/>
    <p:sldId id="267" r:id="rId14"/>
    <p:sldId id="268" r:id="rId15"/>
    <p:sldId id="274"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0" d="100"/>
          <a:sy n="140" d="100"/>
        </p:scale>
        <p:origin x="-15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a:t>Click to edit Master title style</a:t>
            </a: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sp>
        <p:nvSpPr>
          <p:cNvPr id="4" name="Date Placeholder 3"/>
          <p:cNvSpPr>
            <a:spLocks noGrp="1"/>
          </p:cNvSpPr>
          <p:nvPr>
            <p:ph type="dt" sz="half" idx="10"/>
          </p:nvPr>
        </p:nvSpPr>
        <p:spPr/>
        <p:txBody>
          <a:bodyPr/>
          <a:lstStyle/>
          <a:p>
            <a:fld id="{28C943D1-92EE-446E-9787-985E4F9B231F}" type="datetimeFigureOut">
              <a:rPr lang="en-US"/>
              <a:pPr/>
              <a:t>10/19/20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7BC41667-7291-42E8-B00B-345BA5840895}" type="slidenum">
              <a:rPr/>
              <a:pPr/>
              <a:t>‹#›</a:t>
            </a:fld>
            <a:endParaRPr/>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a:t>Click to edit Master title style</a:t>
            </a: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3106847C-1E01-4957-924A-C4E6281B554A}" type="datetime1">
              <a:rPr lang="en-US"/>
              <a:pPr/>
              <a:t>10/19/20</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Click icon to add picture</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F8DDB344-C06F-4A61-8E88-066BC18D3FD7}" type="datetime1">
              <a:rPr lang="en-US"/>
              <a:pPr/>
              <a:t>10/19/20</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a:t>Click to edit Master title style</a:t>
            </a: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a:xfrm>
            <a:off x="7556499" y="6356350"/>
            <a:ext cx="1148229" cy="365125"/>
          </a:xfrm>
        </p:spPr>
        <p:txBody>
          <a:bodyPr/>
          <a:lstStyle/>
          <a:p>
            <a:fld id="{AC47F781-B320-4D55-BB44-A9CD6FB06E01}" type="datetime1">
              <a:rPr lang="en-US"/>
              <a:pPr/>
              <a:t>10/19/20</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174DA727-966C-481A-9A68-2D278D60C1E7}" type="datetime1">
              <a:rPr lang="en-US"/>
              <a:pPr/>
              <a:t>10/19/20</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a:t>Click to edit Master title style</a:t>
            </a: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sp>
        <p:nvSpPr>
          <p:cNvPr id="4" name="Date Placeholder 3"/>
          <p:cNvSpPr>
            <a:spLocks noGrp="1"/>
          </p:cNvSpPr>
          <p:nvPr>
            <p:ph type="dt" sz="half" idx="10"/>
          </p:nvPr>
        </p:nvSpPr>
        <p:spPr/>
        <p:txBody>
          <a:bodyPr/>
          <a:lstStyle/>
          <a:p>
            <a:fld id="{256E5D1F-5403-44D8-A991-BD1FAB9FD03A}" type="datetime1">
              <a:rPr lang="en-US"/>
              <a:pPr/>
              <a:t>10/19/20</a:t>
            </a:fld>
            <a:endParaRPr/>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r>
              <a:rPr/>
              <a:t>
              </a:t>
            </a:r>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a:t>Click icon to add picture</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a:t>Click to edit Master title style</a:t>
            </a: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7E6D262D-4886-4956-9257-8B28C6108158}" type="datetime1">
              <a:rPr lang="en-US"/>
              <a:pPr/>
              <a:t>10/19/20</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9E519841-B96A-4DD9-B158-9961937F6A4E}" type="slidenum">
              <a:rPr/>
              <a:pPr/>
              <a:t>‹#›</a:t>
            </a:fld>
            <a:endParaRPr/>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BF1065C3-334B-4985-A3E4-672861C7BBCA}" type="datetime1">
              <a:rPr lang="en-US"/>
              <a:pPr/>
              <a:t>10/19/20</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a:t>Click to edit Master title style</a:t>
            </a: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277907B2-7117-407C-8B8D-E9DE932E22F2}" type="datetime1">
              <a:rPr lang="en-US"/>
              <a:pPr/>
              <a:t>10/19/20</a:t>
            </a:fld>
            <a:endParaRPr/>
          </a:p>
        </p:txBody>
      </p:sp>
      <p:sp>
        <p:nvSpPr>
          <p:cNvPr id="8" name="Footer Placeholder 7"/>
          <p:cNvSpPr>
            <a:spLocks noGrp="1"/>
          </p:cNvSpPr>
          <p:nvPr>
            <p:ph type="ftr" sz="quarter" idx="11"/>
          </p:nvPr>
        </p:nvSpPr>
        <p:spPr/>
        <p:txBody>
          <a:bodyPr/>
          <a:lstStyle/>
          <a:p>
            <a:r>
              <a:rPr/>
              <a:t>
              </a:t>
            </a:r>
          </a:p>
        </p:txBody>
      </p:sp>
      <p:sp>
        <p:nvSpPr>
          <p:cNvPr id="9" name="Slide Number Placeholder 8"/>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60EF9117-AF74-4375-AC45-966D0EEE67F3}" type="datetime1">
              <a:rPr lang="en-US"/>
              <a:pPr/>
              <a:t>10/19/20</a:t>
            </a:fld>
            <a:endParaRPr/>
          </a:p>
        </p:txBody>
      </p:sp>
      <p:sp>
        <p:nvSpPr>
          <p:cNvPr id="4" name="Footer Placeholder 3"/>
          <p:cNvSpPr>
            <a:spLocks noGrp="1"/>
          </p:cNvSpPr>
          <p:nvPr>
            <p:ph type="ftr" sz="quarter" idx="11"/>
          </p:nvPr>
        </p:nvSpPr>
        <p:spPr/>
        <p:txBody>
          <a:bodyPr/>
          <a:lstStyle/>
          <a:p>
            <a:r>
              <a:rPr/>
              <a:t>
              </a:t>
            </a:r>
          </a:p>
        </p:txBody>
      </p:sp>
      <p:sp>
        <p:nvSpPr>
          <p:cNvPr id="5" name="Slide Number Placeholder 4"/>
          <p:cNvSpPr>
            <a:spLocks noGrp="1"/>
          </p:cNvSpPr>
          <p:nvPr>
            <p:ph type="sldNum" sz="quarter" idx="12"/>
          </p:nvPr>
        </p:nvSpPr>
        <p:spPr/>
        <p:txBody>
          <a:bodyPr/>
          <a:lstStyle/>
          <a:p>
            <a:fld id="{9E519841-B96A-4DD9-B158-9961937F6A4E}" type="slidenum">
              <a:rPr/>
              <a:pPr/>
              <a:t>‹#›</a:t>
            </a:fld>
            <a:endParaRPr/>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4ABE8-3F92-4E04-8543-75E36DDD6C61}" type="datetime1">
              <a:rPr lang="en-US"/>
              <a:pPr/>
              <a:t>10/19/20</a:t>
            </a:fld>
            <a:endParaRPr/>
          </a:p>
        </p:txBody>
      </p:sp>
      <p:sp>
        <p:nvSpPr>
          <p:cNvPr id="3" name="Footer Placeholder 2"/>
          <p:cNvSpPr>
            <a:spLocks noGrp="1"/>
          </p:cNvSpPr>
          <p:nvPr>
            <p:ph type="ftr" sz="quarter" idx="11"/>
          </p:nvPr>
        </p:nvSpPr>
        <p:spPr/>
        <p:txBody>
          <a:bodyPr/>
          <a:lstStyle/>
          <a:p>
            <a:r>
              <a:rPr/>
              <a:t>
              </a:t>
            </a:r>
          </a:p>
        </p:txBody>
      </p:sp>
      <p:sp>
        <p:nvSpPr>
          <p:cNvPr id="4" name="Slide Number Placeholder 3"/>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a:t>Click to edit Master title style</a:t>
            </a: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EB12EAFD-ED2C-4088-963C-C862FC090A2F}" type="datetime1">
              <a:rPr lang="en-US"/>
              <a:pPr/>
              <a:t>10/19/20</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E5D1F-5403-44D8-A991-BD1FAB9FD03A}" type="datetime1">
              <a:rPr lang="en-US"/>
              <a:pPr/>
              <a:t>10/19/20</a:t>
            </a:fld>
            <a:endParaRP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a:t>
              </a:t>
            </a:r>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E519841-B96A-4DD9-B158-9961937F6A4E}" type="slidenum">
              <a:rPr/>
              <a:pPr/>
              <a:t>‹#›</a:t>
            </a:fld>
            <a:endParaRPr/>
          </a:p>
        </p:txBody>
      </p:sp>
    </p:spTree>
  </p:cSld>
  <p:clrMap bg1="dk1" tx1="lt1" bg2="dk2" tx2="lt2" accent1="accent1" accent2="accent2" accent3="accent3" accent4="accent4" accent5="accent5" accent6="accent6" hlink="hlink" folHlink="folHlink"/>
  <p:sldLayoutIdLst>
    <p:sldLayoutId id="2147483672" r:id="rId1"/>
    <p:sldLayoutId id="2147483662"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Racism and the Church’s response to it</a:t>
            </a:r>
            <a:endParaRPr lang="en-US" dirty="0"/>
          </a:p>
        </p:txBody>
      </p:sp>
      <p:sp>
        <p:nvSpPr>
          <p:cNvPr id="3" name="Subtitle 2"/>
          <p:cNvSpPr>
            <a:spLocks noGrp="1"/>
          </p:cNvSpPr>
          <p:nvPr>
            <p:ph type="subTitle" idx="1"/>
          </p:nvPr>
        </p:nvSpPr>
        <p:spPr/>
        <p:txBody>
          <a:bodyPr/>
          <a:lstStyle/>
          <a:p>
            <a:r>
              <a:rPr lang="en-US" dirty="0" smtClean="0"/>
              <a:t>2006- present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created a new design and blueprint of church</a:t>
            </a:r>
            <a:endParaRPr lang="en-US" dirty="0"/>
          </a:p>
        </p:txBody>
      </p:sp>
      <p:sp>
        <p:nvSpPr>
          <p:cNvPr id="3" name="Content Placeholder 2"/>
          <p:cNvSpPr>
            <a:spLocks noGrp="1"/>
          </p:cNvSpPr>
          <p:nvPr>
            <p:ph idx="1"/>
          </p:nvPr>
        </p:nvSpPr>
        <p:spPr>
          <a:xfrm>
            <a:off x="457200" y="2057400"/>
            <a:ext cx="8229600" cy="4800600"/>
          </a:xfrm>
        </p:spPr>
        <p:txBody>
          <a:bodyPr/>
          <a:lstStyle/>
          <a:p>
            <a:r>
              <a:rPr lang="en-US" dirty="0" smtClean="0"/>
              <a:t>A blueprint of inclusion without exception following the radical teachings of Jesus unconditional love</a:t>
            </a:r>
          </a:p>
          <a:p>
            <a:r>
              <a:rPr lang="en-US" dirty="0" smtClean="0"/>
              <a:t>A blueprint of shared male/female leadership</a:t>
            </a:r>
          </a:p>
          <a:p>
            <a:r>
              <a:rPr lang="en-US" dirty="0" smtClean="0"/>
              <a:t>A blueprint of outreach to the community</a:t>
            </a:r>
          </a:p>
          <a:p>
            <a:r>
              <a:rPr lang="en-US" dirty="0" smtClean="0"/>
              <a:t>A blueprint of self governance by the people</a:t>
            </a:r>
          </a:p>
          <a:p>
            <a:r>
              <a:rPr lang="en-US" dirty="0" smtClean="0"/>
              <a:t>We added structural racial justice work to the blueprint in 2006</a:t>
            </a:r>
          </a:p>
          <a:p>
            <a:r>
              <a:rPr lang="en-US" dirty="0" smtClean="0"/>
              <a:t>If we can do it in the church, we can do it in the world!</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we look out into our world we are embroiled in racism</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so many issues for people of color: everyday experiences for black people are being criminalized</a:t>
            </a:r>
          </a:p>
          <a:p>
            <a:r>
              <a:rPr lang="en-US" dirty="0" smtClean="0"/>
              <a:t>Driving while black, barbecuing while black, protesting while black, shopping while black, working while black, eating while black, running while black, sleeping while black, moving while black, mental illness while black, talking while black, educating while black, leading while black, seeking human services while black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of color rarely receive what white people do</a:t>
            </a:r>
            <a:endParaRPr lang="en-US" dirty="0"/>
          </a:p>
        </p:txBody>
      </p:sp>
      <p:sp>
        <p:nvSpPr>
          <p:cNvPr id="3" name="Content Placeholder 2"/>
          <p:cNvSpPr>
            <a:spLocks noGrp="1"/>
          </p:cNvSpPr>
          <p:nvPr>
            <p:ph idx="1"/>
          </p:nvPr>
        </p:nvSpPr>
        <p:spPr>
          <a:xfrm>
            <a:off x="457200" y="2057401"/>
            <a:ext cx="8229600" cy="4437742"/>
          </a:xfrm>
        </p:spPr>
        <p:txBody>
          <a:bodyPr>
            <a:normAutofit fontScale="92500" lnSpcReduction="10000"/>
          </a:bodyPr>
          <a:lstStyle/>
          <a:p>
            <a:r>
              <a:rPr lang="en-US" dirty="0" smtClean="0"/>
              <a:t>Assumed credibility- “constant culture of questioning our truth or perspective”.</a:t>
            </a:r>
          </a:p>
          <a:p>
            <a:r>
              <a:rPr lang="en-US" dirty="0" smtClean="0"/>
              <a:t>Assumed trust-” constant culture of suspicion”</a:t>
            </a:r>
          </a:p>
          <a:p>
            <a:r>
              <a:rPr lang="en-US" dirty="0" smtClean="0"/>
              <a:t>Assumed innocence” constant culture of guilt”</a:t>
            </a:r>
          </a:p>
          <a:p>
            <a:r>
              <a:rPr lang="en-US" dirty="0" smtClean="0"/>
              <a:t>Assumed belonging “ constant culture of other”</a:t>
            </a:r>
          </a:p>
          <a:p>
            <a:r>
              <a:rPr lang="en-US" dirty="0" smtClean="0"/>
              <a:t>Assumed permissions “constant culture of restrictions”</a:t>
            </a:r>
          </a:p>
          <a:p>
            <a:r>
              <a:rPr lang="en-US" dirty="0" smtClean="0"/>
              <a:t>A</a:t>
            </a:r>
            <a:r>
              <a:rPr lang="en-US" dirty="0" smtClean="0"/>
              <a:t>ssumed freedoms “ constant culture of threat to freedom”</a:t>
            </a:r>
          </a:p>
          <a:p>
            <a:r>
              <a:rPr lang="en-US" dirty="0" smtClean="0"/>
              <a:t>Assumed representation” constant culture of denial”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repeated experiences….</a:t>
            </a:r>
            <a:endParaRPr lang="en-US" dirty="0"/>
          </a:p>
        </p:txBody>
      </p:sp>
      <p:sp>
        <p:nvSpPr>
          <p:cNvPr id="3" name="Content Placeholder 2"/>
          <p:cNvSpPr>
            <a:spLocks noGrp="1"/>
          </p:cNvSpPr>
          <p:nvPr>
            <p:ph idx="1"/>
          </p:nvPr>
        </p:nvSpPr>
        <p:spPr/>
        <p:txBody>
          <a:bodyPr>
            <a:normAutofit lnSpcReduction="10000"/>
          </a:bodyPr>
          <a:lstStyle/>
          <a:p>
            <a:r>
              <a:rPr lang="en-US" dirty="0" smtClean="0"/>
              <a:t>Cause trauma, Physiological and psychological impact, fuels anger, division, dehumanizes and upholds inequities that harm both people of color and white people.</a:t>
            </a:r>
          </a:p>
          <a:p>
            <a:r>
              <a:rPr lang="en-US" dirty="0" smtClean="0"/>
              <a:t>These injustices keep us from fulfilling Jesus commandment to love our neighbor and to do justice. </a:t>
            </a:r>
          </a:p>
          <a:p>
            <a:r>
              <a:rPr lang="en-US" dirty="0" smtClean="0"/>
              <a:t>We have been wrongfully taught that loving our neighbor is just about forgiveness. It is equally about justice and addressing oppression.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67291"/>
          </a:xfrm>
        </p:spPr>
        <p:txBody>
          <a:bodyPr>
            <a:noAutofit/>
          </a:bodyPr>
          <a:lstStyle/>
          <a:p>
            <a:r>
              <a:rPr lang="en-US" sz="3500" dirty="0" smtClean="0"/>
              <a:t>Every faith tradition has some thing to say about ending oppression</a:t>
            </a:r>
            <a:endParaRPr lang="en-US" sz="3500" dirty="0"/>
          </a:p>
        </p:txBody>
      </p:sp>
      <p:sp>
        <p:nvSpPr>
          <p:cNvPr id="3" name="Content Placeholder 2"/>
          <p:cNvSpPr>
            <a:spLocks noGrp="1"/>
          </p:cNvSpPr>
          <p:nvPr>
            <p:ph idx="1"/>
          </p:nvPr>
        </p:nvSpPr>
        <p:spPr>
          <a:xfrm>
            <a:off x="457200" y="2057401"/>
            <a:ext cx="8342086" cy="4337956"/>
          </a:xfrm>
        </p:spPr>
        <p:txBody>
          <a:bodyPr>
            <a:normAutofit/>
          </a:bodyPr>
          <a:lstStyle/>
          <a:p>
            <a:r>
              <a:rPr lang="en-US" dirty="0" smtClean="0"/>
              <a:t>Judaism: “Learn to do right; seek justice. Defend the oppressed. Take up the cause of the fatherless and plead the case of the widow.</a:t>
            </a:r>
            <a:r>
              <a:rPr lang="en-US" dirty="0" smtClean="0"/>
              <a:t> </a:t>
            </a:r>
            <a:r>
              <a:rPr lang="en-US" sz="1400" dirty="0" smtClean="0"/>
              <a:t>Isaiah 1:17 </a:t>
            </a:r>
            <a:endParaRPr lang="en-US" sz="1400" dirty="0" smtClean="0"/>
          </a:p>
          <a:p>
            <a:r>
              <a:rPr lang="en-US" dirty="0" smtClean="0"/>
              <a:t>Buddhists: “ Life is dear to all. Comparing others with oneself, one should neither kill nor cause to kill.”</a:t>
            </a:r>
          </a:p>
          <a:p>
            <a:r>
              <a:rPr lang="en-US" dirty="0" smtClean="0"/>
              <a:t>Islam: “ Oh you who believe, stand firm for justice as witnesses to </a:t>
            </a:r>
            <a:r>
              <a:rPr lang="en-US" dirty="0" smtClean="0"/>
              <a:t>A</a:t>
            </a:r>
            <a:r>
              <a:rPr lang="en-US" dirty="0" smtClean="0"/>
              <a:t>llah</a:t>
            </a:r>
            <a:r>
              <a:rPr lang="en-US" dirty="0" smtClean="0"/>
              <a:t>,</a:t>
            </a:r>
            <a:r>
              <a:rPr lang="en-US" dirty="0" smtClean="0"/>
              <a:t> even as against yourselves, or your parents, or your kin and whether it be against rich or poor: For Allah can best protect both”. </a:t>
            </a:r>
            <a:r>
              <a:rPr lang="en-US" sz="1400" dirty="0" smtClean="0"/>
              <a:t>Quran </a:t>
            </a:r>
            <a:r>
              <a:rPr lang="en-US" sz="1400" dirty="0" err="1" smtClean="0"/>
              <a:t>Surah</a:t>
            </a:r>
            <a:r>
              <a:rPr lang="en-US" sz="1400" dirty="0" smtClean="0"/>
              <a:t>- An </a:t>
            </a:r>
            <a:r>
              <a:rPr lang="en-US" sz="1400" dirty="0" err="1" smtClean="0"/>
              <a:t>Nisa</a:t>
            </a:r>
            <a:r>
              <a:rPr lang="en-US" sz="1400" dirty="0" smtClean="0"/>
              <a:t> 4:135</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Every faith tradition has something to say about ending oppression</a:t>
            </a:r>
            <a:endParaRPr lang="en-US" sz="3500" dirty="0"/>
          </a:p>
        </p:txBody>
      </p:sp>
      <p:sp>
        <p:nvSpPr>
          <p:cNvPr id="3" name="Content Placeholder 2"/>
          <p:cNvSpPr>
            <a:spLocks noGrp="1"/>
          </p:cNvSpPr>
          <p:nvPr>
            <p:ph idx="1"/>
          </p:nvPr>
        </p:nvSpPr>
        <p:spPr/>
        <p:txBody>
          <a:bodyPr>
            <a:normAutofit lnSpcReduction="10000"/>
          </a:bodyPr>
          <a:lstStyle/>
          <a:p>
            <a:r>
              <a:rPr lang="en-US" dirty="0" smtClean="0"/>
              <a:t>Hindu Proverb: “Help thy brothers boat across and lo! </a:t>
            </a:r>
            <a:r>
              <a:rPr lang="en-US" dirty="0" err="1" smtClean="0"/>
              <a:t>Thine</a:t>
            </a:r>
            <a:r>
              <a:rPr lang="en-US" dirty="0" smtClean="0"/>
              <a:t> own has reached the shore”. </a:t>
            </a:r>
          </a:p>
          <a:p>
            <a:r>
              <a:rPr lang="en-US" dirty="0" smtClean="0"/>
              <a:t>Mahatma </a:t>
            </a:r>
            <a:r>
              <a:rPr lang="en-US" dirty="0" err="1" smtClean="0"/>
              <a:t>Ghandi</a:t>
            </a:r>
            <a:r>
              <a:rPr lang="en-US" dirty="0" smtClean="0"/>
              <a:t>: “I object to violence because when it appears to do good, the good is only temporary. The evil it does is permanent”.</a:t>
            </a:r>
          </a:p>
          <a:p>
            <a:r>
              <a:rPr lang="en-US" dirty="0" smtClean="0"/>
              <a:t>Christian: “ The spirit of the Lord is upon me, because he has anointed me to preach good news to the poor, He has sent me to proclaim liberty to the captives and recovery of sight to the blind, to set the oppressed free”.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commitment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Began a Racial justice team in 2006 ( SPARC) and committed to being an anti racist parish.</a:t>
            </a:r>
          </a:p>
          <a:p>
            <a:r>
              <a:rPr lang="en-US" dirty="0" smtClean="0"/>
              <a:t>We have protested against racist language, treatment of students, hosted community conversations, book discussions, provided racial justice trainings, integrated racism in our preaching, Advocated and organized for justice, designed a race convoy trip, adopted a black community to lift and attend too via the Black Community Focus </a:t>
            </a:r>
            <a:r>
              <a:rPr lang="en-US" dirty="0" smtClean="0"/>
              <a:t>F</a:t>
            </a:r>
            <a:r>
              <a:rPr lang="en-US" dirty="0" smtClean="0"/>
              <a:t>und and taken up work to install a Civil Rights Heritage site, come alongside the black lives matter justice movement.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Create a racial justice learning page. Provide ongoing learning, so we can talk about racism from an informed place and not just opinion.</a:t>
            </a:r>
          </a:p>
          <a:p>
            <a:r>
              <a:rPr lang="en-US" dirty="0" smtClean="0"/>
              <a:t>Create a teach in series for the staff and parish. Bring in speakers to talk. Videotape them  and create zoom offerings to discuss. Starting with the people’s demands of justice for Daniel Prude.</a:t>
            </a:r>
          </a:p>
          <a:p>
            <a:r>
              <a:rPr lang="en-US" dirty="0" smtClean="0"/>
              <a:t>Racial justice training for staff and visioning board.</a:t>
            </a:r>
          </a:p>
          <a:p>
            <a:r>
              <a:rPr lang="en-US" dirty="0" smtClean="0"/>
              <a:t>Take up structural work integration ( looking at policies and practices to make sure they are equitable and racially just)</a:t>
            </a:r>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Create a conversation with law enforcement officers, business owners, and system design folks within the parish.</a:t>
            </a:r>
          </a:p>
          <a:p>
            <a:r>
              <a:rPr lang="en-US" dirty="0" smtClean="0"/>
              <a:t>Create a volunteer list of how people can help in the movement for justice. ( letter writing group, join book discussions, phone banks, protest opportunities, media team, justice hospitality team, justice prayer teams, system redesign groups, advocacy team to meet with decision makers.</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else and let’s talk about it?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created racism and people can end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Racism in our world has a intentional beginning and I believe it can have an intentional ending.</a:t>
            </a:r>
          </a:p>
          <a:p>
            <a:r>
              <a:rPr lang="en-US" dirty="0" smtClean="0"/>
              <a:t>Portions of European history and its ancestral </a:t>
            </a:r>
            <a:r>
              <a:rPr lang="en-US" dirty="0" smtClean="0"/>
              <a:t>story transported to the new worlds </a:t>
            </a:r>
            <a:r>
              <a:rPr lang="en-US" dirty="0" smtClean="0"/>
              <a:t>delivered the notions of supremacy not just for</a:t>
            </a:r>
            <a:r>
              <a:rPr lang="en-US" dirty="0" smtClean="0"/>
              <a:t> European </a:t>
            </a:r>
            <a:r>
              <a:rPr lang="en-US" dirty="0" smtClean="0"/>
              <a:t>peoples, but for </a:t>
            </a:r>
            <a:r>
              <a:rPr lang="en-US" dirty="0" smtClean="0"/>
              <a:t>men, </a:t>
            </a:r>
            <a:r>
              <a:rPr lang="en-US" dirty="0" smtClean="0"/>
              <a:t>and for the wealthy to our American </a:t>
            </a:r>
            <a:r>
              <a:rPr lang="en-US" dirty="0" smtClean="0"/>
              <a:t>experience. It involved the use of </a:t>
            </a:r>
            <a:r>
              <a:rPr lang="en-US" dirty="0" smtClean="0"/>
              <a:t>narrative, imagery, literature, language, science, and religion.</a:t>
            </a:r>
            <a:endParaRPr lang="en-US" dirty="0" smtClean="0"/>
          </a:p>
          <a:p>
            <a:r>
              <a:rPr lang="en-US" dirty="0" smtClean="0"/>
              <a:t>It is this history that turned to slavery to build European and American wealth, used Roman literature like “the Germania” </a:t>
            </a:r>
            <a:r>
              <a:rPr lang="en-US" dirty="0" smtClean="0"/>
              <a:t>by Tacitus who </a:t>
            </a:r>
            <a:r>
              <a:rPr lang="en-US" dirty="0" smtClean="0"/>
              <a:t>declared Anglo-Saxons as the superior race of people, and science to legitimize anti -black sentiments.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created racism and people can end 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one that involves the Roman church that created the doctrine of discovery in Papal Bulls which said, that if any lands were occupied by non Christians, they could be taken. It established a spiritual, political, and legal justification for colonization and seizure of lands not inhabited by Christians</a:t>
            </a:r>
            <a:r>
              <a:rPr lang="en-US" dirty="0" smtClean="0"/>
              <a:t>.</a:t>
            </a:r>
          </a:p>
          <a:p>
            <a:r>
              <a:rPr lang="en-US" dirty="0" smtClean="0"/>
              <a:t>So, our </a:t>
            </a:r>
            <a:r>
              <a:rPr lang="en-US" dirty="0" smtClean="0"/>
              <a:t>C</a:t>
            </a:r>
            <a:r>
              <a:rPr lang="en-US" dirty="0" smtClean="0"/>
              <a:t>hristian/heathen history is also a history about racial superiority. An explorer could claim to discover land already occupied in the name of a Christian European monarch and simply plant his flag in the name of cultural superiority and divine design.</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Religion played a major role in race constructs</a:t>
            </a:r>
            <a:endParaRPr lang="en-US" dirty="0"/>
          </a:p>
        </p:txBody>
      </p:sp>
      <p:sp>
        <p:nvSpPr>
          <p:cNvPr id="3" name="Content Placeholder 2"/>
          <p:cNvSpPr>
            <a:spLocks noGrp="1"/>
          </p:cNvSpPr>
          <p:nvPr>
            <p:ph idx="1"/>
          </p:nvPr>
        </p:nvSpPr>
        <p:spPr/>
        <p:txBody>
          <a:bodyPr/>
          <a:lstStyle/>
          <a:p>
            <a:r>
              <a:rPr lang="en-US" dirty="0" smtClean="0"/>
              <a:t>Two Papal bulls stand out:</a:t>
            </a:r>
          </a:p>
          <a:p>
            <a:r>
              <a:rPr lang="en-US" dirty="0" smtClean="0"/>
              <a:t>1455 by Pope Nicholas V “ </a:t>
            </a:r>
            <a:r>
              <a:rPr lang="en-US" dirty="0" smtClean="0"/>
              <a:t>Romanus</a:t>
            </a:r>
            <a:r>
              <a:rPr lang="en-US" dirty="0" smtClean="0"/>
              <a:t> </a:t>
            </a:r>
            <a:r>
              <a:rPr lang="en-US" dirty="0" smtClean="0"/>
              <a:t>Pontifex</a:t>
            </a:r>
            <a:r>
              <a:rPr lang="en-US" dirty="0" smtClean="0"/>
              <a:t>” – granted the</a:t>
            </a:r>
            <a:r>
              <a:rPr lang="en-US" dirty="0" smtClean="0"/>
              <a:t> </a:t>
            </a:r>
            <a:r>
              <a:rPr lang="en-US" dirty="0" smtClean="0"/>
              <a:t>P</a:t>
            </a:r>
            <a:r>
              <a:rPr lang="en-US" dirty="0" smtClean="0"/>
              <a:t>ortuguese </a:t>
            </a:r>
            <a:r>
              <a:rPr lang="en-US" dirty="0" smtClean="0"/>
              <a:t>a </a:t>
            </a:r>
            <a:r>
              <a:rPr lang="en-US" dirty="0" smtClean="0"/>
              <a:t>monopoly of trade with Africa and authorizing the enslavement of local people. </a:t>
            </a:r>
          </a:p>
          <a:p>
            <a:r>
              <a:rPr lang="en-US" dirty="0" smtClean="0"/>
              <a:t>1493 by Pope Alexander </a:t>
            </a:r>
            <a:r>
              <a:rPr lang="en-US" dirty="0" smtClean="0"/>
              <a:t>Vl</a:t>
            </a:r>
            <a:r>
              <a:rPr lang="en-US" dirty="0" smtClean="0"/>
              <a:t> “ Inter </a:t>
            </a:r>
            <a:r>
              <a:rPr lang="en-US" dirty="0" smtClean="0"/>
              <a:t>Caetera</a:t>
            </a:r>
            <a:r>
              <a:rPr lang="en-US" dirty="0" smtClean="0"/>
              <a:t>”- justified Christian European claims to waterways they allegedly discovered, and </a:t>
            </a:r>
            <a:r>
              <a:rPr lang="en-US" dirty="0" smtClean="0"/>
              <a:t>promoted Christian domination and superiority.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of “ </a:t>
            </a:r>
            <a:r>
              <a:rPr lang="en-US" dirty="0" smtClean="0"/>
              <a:t>otherization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The Doctrine of Discovery was the inspiration in the 1800’s for the Monroe Doctrine declaring U.S. hegemony over the Western Hemisphere and Manifest Destiny which justified American westward expansion propagating the belief that the U.S. was destined to control all land from the Atlantic to the Pacific and beyond.</a:t>
            </a:r>
          </a:p>
          <a:p>
            <a:r>
              <a:rPr lang="en-US" dirty="0" smtClean="0"/>
              <a:t>In 1823 in a supreme court case </a:t>
            </a:r>
            <a:r>
              <a:rPr lang="en-US" b="0" i="1" dirty="0" smtClean="0"/>
              <a:t>Johnson vs.. McIntosh</a:t>
            </a:r>
            <a:r>
              <a:rPr lang="en-US" dirty="0" smtClean="0"/>
              <a:t> it became part of U.S. federal law and was used to dispossess Native peoples of their land.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Whiteness became the norm</a:t>
            </a:r>
            <a:endParaRPr lang="en-US" dirty="0"/>
          </a:p>
        </p:txBody>
      </p:sp>
      <p:sp>
        <p:nvSpPr>
          <p:cNvPr id="3" name="Content Placeholder 2"/>
          <p:cNvSpPr>
            <a:spLocks noGrp="1"/>
          </p:cNvSpPr>
          <p:nvPr>
            <p:ph idx="1"/>
          </p:nvPr>
        </p:nvSpPr>
        <p:spPr/>
        <p:txBody>
          <a:bodyPr/>
          <a:lstStyle/>
          <a:p>
            <a:r>
              <a:rPr lang="en-US" dirty="0" smtClean="0"/>
              <a:t>White God, white Jesus, white norms, white expectations, white world view, white privilege, white power, and white control of the major institutions of the world. </a:t>
            </a:r>
          </a:p>
          <a:p>
            <a:r>
              <a:rPr lang="en-US" dirty="0" smtClean="0"/>
              <a:t>While people of color received subjugation, inequity inferiority, </a:t>
            </a:r>
            <a:r>
              <a:rPr lang="en-US" dirty="0" smtClean="0"/>
              <a:t>otherization</a:t>
            </a:r>
            <a:r>
              <a:rPr lang="en-US" dirty="0" smtClean="0"/>
              <a:t>, and a culture of struggle.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this history matter?</a:t>
            </a:r>
            <a:endParaRPr lang="en-US" dirty="0"/>
          </a:p>
        </p:txBody>
      </p:sp>
      <p:sp>
        <p:nvSpPr>
          <p:cNvPr id="3" name="Content Placeholder 2"/>
          <p:cNvSpPr>
            <a:spLocks noGrp="1"/>
          </p:cNvSpPr>
          <p:nvPr>
            <p:ph idx="1"/>
          </p:nvPr>
        </p:nvSpPr>
        <p:spPr/>
        <p:txBody>
          <a:bodyPr>
            <a:normAutofit fontScale="92500"/>
          </a:bodyPr>
          <a:lstStyle/>
          <a:p>
            <a:r>
              <a:rPr lang="en-US" dirty="0" smtClean="0"/>
              <a:t>A story of race was created in the U.S. connected to that history which informs our lives today as Catholic Christians and people of faith.</a:t>
            </a:r>
          </a:p>
          <a:p>
            <a:r>
              <a:rPr lang="en-US" dirty="0" smtClean="0"/>
              <a:t>Because much of European history was stacked to create a story and justification of racial inferiority for people of color, it makes sense that when the creation of the new world, now known as America was being constructed…… just about every institution and system was legally and intentionally designed  to serve white people exclusively and those connected to </a:t>
            </a:r>
            <a:r>
              <a:rPr lang="en-US" dirty="0" smtClean="0"/>
              <a:t>E</a:t>
            </a:r>
            <a:r>
              <a:rPr lang="en-US" dirty="0" smtClean="0"/>
              <a:t>uropean history.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this history matter</a:t>
            </a:r>
            <a:endParaRPr lang="en-US" dirty="0"/>
          </a:p>
        </p:txBody>
      </p:sp>
      <p:sp>
        <p:nvSpPr>
          <p:cNvPr id="3" name="Content Placeholder 2"/>
          <p:cNvSpPr>
            <a:spLocks noGrp="1"/>
          </p:cNvSpPr>
          <p:nvPr>
            <p:ph idx="1"/>
          </p:nvPr>
        </p:nvSpPr>
        <p:spPr/>
        <p:txBody>
          <a:bodyPr>
            <a:normAutofit fontScale="92500"/>
          </a:bodyPr>
          <a:lstStyle/>
          <a:p>
            <a:r>
              <a:rPr lang="en-US" dirty="0" smtClean="0"/>
              <a:t>Our policing systems, our education systems, our financial systems, our housing systems, our religious systems, our employment systems, our health care systems, our transportation systems, our political /government systems, and our cultural arts systems.</a:t>
            </a:r>
          </a:p>
          <a:p>
            <a:r>
              <a:rPr lang="en-US" dirty="0" smtClean="0"/>
              <a:t>In this country we filled America’s top shelf priority with the agenda’s and preferences of those who were white who held social, economic, and political power at its onset baking it into our systems. From the vantage point of white wealthy land owning men.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why we struggle today for diversity and equity!</a:t>
            </a:r>
            <a:endParaRPr lang="en-US" dirty="0"/>
          </a:p>
        </p:txBody>
      </p:sp>
      <p:sp>
        <p:nvSpPr>
          <p:cNvPr id="3" name="Content Placeholder 2"/>
          <p:cNvSpPr>
            <a:spLocks noGrp="1"/>
          </p:cNvSpPr>
          <p:nvPr>
            <p:ph idx="1"/>
          </p:nvPr>
        </p:nvSpPr>
        <p:spPr/>
        <p:txBody>
          <a:bodyPr>
            <a:normAutofit lnSpcReduction="10000"/>
          </a:bodyPr>
          <a:lstStyle/>
          <a:p>
            <a:r>
              <a:rPr lang="en-US" dirty="0" smtClean="0"/>
              <a:t>Racism is about race prejudice and the use of power. If the design is flawed, then the reforms on top of the design will be flawed!</a:t>
            </a:r>
          </a:p>
          <a:p>
            <a:r>
              <a:rPr lang="en-US" dirty="0" smtClean="0"/>
              <a:t>We learned this when we left the Roman Catholic Church system. For 25 yrs. Fr. Jim and the staff placed reform on top of a flawed religious design that discriminated against women, LGBTQ plus folks, and protestants. </a:t>
            </a:r>
          </a:p>
          <a:p>
            <a:r>
              <a:rPr lang="en-US" dirty="0" smtClean="0"/>
              <a:t>When the church came for its claim to original design, we were ousted in 1998.</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234</TotalTime>
  <Words>1577</Words>
  <Application>Microsoft Macintosh PowerPoint</Application>
  <PresentationFormat>On-screen Show (4:3)</PresentationFormat>
  <Paragraphs>71</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Focus</vt:lpstr>
      <vt:lpstr>Racism and the Church’s response to it</vt:lpstr>
      <vt:lpstr>People created racism and people can end it</vt:lpstr>
      <vt:lpstr>People created racism and people can end it.</vt:lpstr>
      <vt:lpstr>Religion played a major role in race constructs</vt:lpstr>
      <vt:lpstr>Doctrines of “ otherization”</vt:lpstr>
      <vt:lpstr>Whiteness became the norm</vt:lpstr>
      <vt:lpstr>Why does this history matter?</vt:lpstr>
      <vt:lpstr>Why does this history matter</vt:lpstr>
      <vt:lpstr>It is why we struggle today for diversity and equity!</vt:lpstr>
      <vt:lpstr>We created a new design and blueprint of church</vt:lpstr>
      <vt:lpstr>As we look out into our world we are embroiled in racism</vt:lpstr>
      <vt:lpstr>People of color rarely receive what white people do</vt:lpstr>
      <vt:lpstr>These repeated experiences….</vt:lpstr>
      <vt:lpstr>Every faith tradition has some thing to say about ending oppression</vt:lpstr>
      <vt:lpstr>Every faith tradition has something to say about ending oppression</vt:lpstr>
      <vt:lpstr>Our commitment</vt:lpstr>
      <vt:lpstr>What’s next?</vt:lpstr>
      <vt:lpstr>What’s next</vt:lpstr>
      <vt:lpstr>What else and let’s talk about 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Racism and the Church’s response to it</dc:title>
  <dc:creator>admin</dc:creator>
  <cp:lastModifiedBy>admin</cp:lastModifiedBy>
  <cp:revision>2</cp:revision>
  <dcterms:created xsi:type="dcterms:W3CDTF">2020-10-19T12:40:10Z</dcterms:created>
  <dcterms:modified xsi:type="dcterms:W3CDTF">2020-10-19T16:35:15Z</dcterms:modified>
</cp:coreProperties>
</file>