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F0">
              <a:alpha val="5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8280" y="465836"/>
            <a:ext cx="2627439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2066036"/>
            <a:ext cx="7310120" cy="2586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7300" y="2523002"/>
            <a:ext cx="4590415" cy="1899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5060"/>
              </a:lnSpc>
            </a:pPr>
            <a:r>
              <a:rPr dirty="0" sz="4400" spc="-20">
                <a:latin typeface="Calibri"/>
                <a:cs typeface="Calibri"/>
              </a:rPr>
              <a:t>From </a:t>
            </a:r>
            <a:r>
              <a:rPr dirty="0" sz="4400" spc="-25">
                <a:latin typeface="Calibri"/>
                <a:cs typeface="Calibri"/>
              </a:rPr>
              <a:t>Paper to</a:t>
            </a:r>
            <a:r>
              <a:rPr dirty="0" sz="4400" spc="20">
                <a:latin typeface="Calibri"/>
                <a:cs typeface="Calibri"/>
              </a:rPr>
              <a:t> </a:t>
            </a:r>
            <a:r>
              <a:rPr dirty="0" sz="4400" spc="-25">
                <a:latin typeface="Calibri"/>
                <a:cs typeface="Calibri"/>
              </a:rPr>
              <a:t>Park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3200" spc="-20">
                <a:solidFill>
                  <a:srgbClr val="898989"/>
                </a:solidFill>
                <a:latin typeface="Calibri"/>
                <a:cs typeface="Calibri"/>
              </a:rPr>
              <a:t>Rochester’s </a:t>
            </a:r>
            <a:r>
              <a:rPr dirty="0" sz="3200">
                <a:solidFill>
                  <a:srgbClr val="898989"/>
                </a:solidFill>
                <a:latin typeface="Calibri"/>
                <a:cs typeface="Calibri"/>
              </a:rPr>
              <a:t>Civil </a:t>
            </a:r>
            <a:r>
              <a:rPr dirty="0" sz="3200" spc="-5">
                <a:solidFill>
                  <a:srgbClr val="898989"/>
                </a:solidFill>
                <a:latin typeface="Calibri"/>
                <a:cs typeface="Calibri"/>
              </a:rPr>
              <a:t>Rights</a:t>
            </a:r>
            <a:r>
              <a:rPr dirty="0" sz="3200" spc="-6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898989"/>
                </a:solidFill>
                <a:latin typeface="Calibri"/>
                <a:cs typeface="Calibri"/>
              </a:rPr>
              <a:t>Park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02739" y="4099052"/>
            <a:ext cx="59486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30">
                <a:latin typeface="Calibri"/>
                <a:cs typeface="Calibri"/>
              </a:rPr>
              <a:t>From Paper to</a:t>
            </a:r>
            <a:r>
              <a:rPr dirty="0" sz="6000" spc="-10">
                <a:latin typeface="Calibri"/>
                <a:cs typeface="Calibri"/>
              </a:rPr>
              <a:t> </a:t>
            </a:r>
            <a:r>
              <a:rPr dirty="0" sz="6000" spc="-35">
                <a:latin typeface="Calibri"/>
                <a:cs typeface="Calibri"/>
              </a:rPr>
              <a:t>Park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8539" y="5671820"/>
            <a:ext cx="4615815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-20">
                <a:latin typeface="Calibri"/>
                <a:cs typeface="Calibri"/>
              </a:rPr>
              <a:t>Rochester’s </a:t>
            </a:r>
            <a:r>
              <a:rPr dirty="0" sz="3200">
                <a:latin typeface="Calibri"/>
                <a:cs typeface="Calibri"/>
              </a:rPr>
              <a:t>Civil </a:t>
            </a:r>
            <a:r>
              <a:rPr dirty="0" sz="3200" spc="-5">
                <a:latin typeface="Calibri"/>
                <a:cs typeface="Calibri"/>
              </a:rPr>
              <a:t>Rights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Park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507" y="465836"/>
            <a:ext cx="3809365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Mildred</a:t>
            </a:r>
            <a:r>
              <a:rPr dirty="0" spc="-75"/>
              <a:t> </a:t>
            </a:r>
            <a:r>
              <a:rPr dirty="0"/>
              <a:t>Johnson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3972"/>
            <a:ext cx="5224780" cy="425132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15">
                <a:latin typeface="Calibri"/>
                <a:cs typeface="Calibri"/>
              </a:rPr>
              <a:t>Dedicated </a:t>
            </a:r>
            <a:r>
              <a:rPr dirty="0" sz="2200" spc="-5">
                <a:latin typeface="Calibri"/>
                <a:cs typeface="Calibri"/>
              </a:rPr>
              <a:t>and </a:t>
            </a:r>
            <a:r>
              <a:rPr dirty="0" sz="2200" spc="-10">
                <a:latin typeface="Calibri"/>
                <a:cs typeface="Calibri"/>
              </a:rPr>
              <a:t>community activist </a:t>
            </a:r>
            <a:r>
              <a:rPr dirty="0" sz="2200" spc="-5">
                <a:latin typeface="Calibri"/>
                <a:cs typeface="Calibri"/>
              </a:rPr>
              <a:t>with her  </a:t>
            </a:r>
            <a:r>
              <a:rPr dirty="0" sz="2200" spc="-10">
                <a:latin typeface="Calibri"/>
                <a:cs typeface="Calibri"/>
              </a:rPr>
              <a:t>work </a:t>
            </a:r>
            <a:r>
              <a:rPr dirty="0" sz="2200" spc="-15">
                <a:latin typeface="Calibri"/>
                <a:cs typeface="Calibri"/>
              </a:rPr>
              <a:t>for </a:t>
            </a:r>
            <a:r>
              <a:rPr dirty="0" sz="2200" spc="-5">
                <a:latin typeface="Calibri"/>
                <a:cs typeface="Calibri"/>
              </a:rPr>
              <a:t>Action </a:t>
            </a:r>
            <a:r>
              <a:rPr dirty="0" sz="2200" spc="-15">
                <a:latin typeface="Calibri"/>
                <a:cs typeface="Calibri"/>
              </a:rPr>
              <a:t>for </a:t>
            </a:r>
            <a:r>
              <a:rPr dirty="0" sz="2200">
                <a:latin typeface="Calibri"/>
                <a:cs typeface="Calibri"/>
              </a:rPr>
              <a:t>a </a:t>
            </a:r>
            <a:r>
              <a:rPr dirty="0" sz="2200" spc="-10">
                <a:latin typeface="Calibri"/>
                <a:cs typeface="Calibri"/>
              </a:rPr>
              <a:t>Better </a:t>
            </a:r>
            <a:r>
              <a:rPr dirty="0" sz="2200" spc="-5">
                <a:latin typeface="Calibri"/>
                <a:cs typeface="Calibri"/>
              </a:rPr>
              <a:t>Community  and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FIGHT.</a:t>
            </a:r>
            <a:endParaRPr sz="2200">
              <a:latin typeface="Calibri"/>
              <a:cs typeface="Calibri"/>
            </a:endParaRPr>
          </a:p>
          <a:p>
            <a:pPr marL="355600" marR="368935" indent="-342900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>
                <a:latin typeface="Calibri"/>
                <a:cs typeface="Calibri"/>
              </a:rPr>
              <a:t>Court </a:t>
            </a:r>
            <a:r>
              <a:rPr dirty="0" sz="2200" spc="-15">
                <a:latin typeface="Calibri"/>
                <a:cs typeface="Calibri"/>
              </a:rPr>
              <a:t>advocate; </a:t>
            </a:r>
            <a:r>
              <a:rPr dirty="0" sz="2200" spc="-20">
                <a:latin typeface="Calibri"/>
                <a:cs typeface="Calibri"/>
              </a:rPr>
              <a:t>worked </a:t>
            </a:r>
            <a:r>
              <a:rPr dirty="0" sz="2200" spc="-5">
                <a:latin typeface="Calibri"/>
                <a:cs typeface="Calibri"/>
              </a:rPr>
              <a:t>with </a:t>
            </a:r>
            <a:r>
              <a:rPr dirty="0" sz="2200" spc="-15">
                <a:latin typeface="Calibri"/>
                <a:cs typeface="Calibri"/>
              </a:rPr>
              <a:t>defense  lawyers </a:t>
            </a:r>
            <a:r>
              <a:rPr dirty="0" sz="2200" spc="-5">
                <a:latin typeface="Calibri"/>
                <a:cs typeface="Calibri"/>
              </a:rPr>
              <a:t>and </a:t>
            </a:r>
            <a:r>
              <a:rPr dirty="0" sz="2200" spc="-10">
                <a:latin typeface="Calibri"/>
                <a:cs typeface="Calibri"/>
              </a:rPr>
              <a:t>was </a:t>
            </a:r>
            <a:r>
              <a:rPr dirty="0" sz="2200" spc="-15">
                <a:latin typeface="Calibri"/>
                <a:cs typeface="Calibri"/>
              </a:rPr>
              <a:t>instrumental </a:t>
            </a:r>
            <a:r>
              <a:rPr dirty="0" sz="2200" spc="-5">
                <a:latin typeface="Calibri"/>
                <a:cs typeface="Calibri"/>
              </a:rPr>
              <a:t>in </a:t>
            </a:r>
            <a:r>
              <a:rPr dirty="0" sz="2200" spc="-15">
                <a:latin typeface="Calibri"/>
                <a:cs typeface="Calibri"/>
              </a:rPr>
              <a:t>getting  </a:t>
            </a:r>
            <a:r>
              <a:rPr dirty="0" sz="2200" spc="-10">
                <a:latin typeface="Calibri"/>
                <a:cs typeface="Calibri"/>
              </a:rPr>
              <a:t>Monroe County to establish </a:t>
            </a:r>
            <a:r>
              <a:rPr dirty="0" sz="2200" spc="-5">
                <a:latin typeface="Calibri"/>
                <a:cs typeface="Calibri"/>
              </a:rPr>
              <a:t>the Public  </a:t>
            </a:r>
            <a:r>
              <a:rPr dirty="0" sz="2200" spc="-10">
                <a:latin typeface="Calibri"/>
                <a:cs typeface="Calibri"/>
              </a:rPr>
              <a:t>Defender's</a:t>
            </a:r>
            <a:r>
              <a:rPr dirty="0" sz="2200" spc="-5">
                <a:latin typeface="Calibri"/>
                <a:cs typeface="Calibri"/>
              </a:rPr>
              <a:t> Office.</a:t>
            </a:r>
            <a:endParaRPr sz="2200">
              <a:latin typeface="Calibri"/>
              <a:cs typeface="Calibri"/>
            </a:endParaRPr>
          </a:p>
          <a:p>
            <a:pPr marL="355600" marR="463550" indent="-342900">
              <a:lnSpc>
                <a:spcPts val="2110"/>
              </a:lnSpc>
              <a:spcBef>
                <a:spcPts val="540"/>
              </a:spcBef>
              <a:buFont typeface="Arial"/>
              <a:buChar char="•"/>
              <a:tabLst>
                <a:tab pos="418465" algn="l"/>
                <a:tab pos="419100" algn="l"/>
              </a:tabLst>
            </a:pPr>
            <a:r>
              <a:rPr dirty="0"/>
              <a:t>	</a:t>
            </a:r>
            <a:r>
              <a:rPr dirty="0" sz="2200" spc="-5">
                <a:latin typeface="Calibri"/>
                <a:cs typeface="Calibri"/>
              </a:rPr>
              <a:t>Served as liaison between city </a:t>
            </a:r>
            <a:r>
              <a:rPr dirty="0" sz="2200" spc="-10">
                <a:latin typeface="Calibri"/>
                <a:cs typeface="Calibri"/>
              </a:rPr>
              <a:t>officials  </a:t>
            </a:r>
            <a:r>
              <a:rPr dirty="0" sz="2200" spc="-5">
                <a:latin typeface="Calibri"/>
                <a:cs typeface="Calibri"/>
              </a:rPr>
              <a:t>and </a:t>
            </a:r>
            <a:r>
              <a:rPr dirty="0" sz="2200" spc="-10">
                <a:latin typeface="Calibri"/>
                <a:cs typeface="Calibri"/>
              </a:rPr>
              <a:t>residents during </a:t>
            </a:r>
            <a:r>
              <a:rPr dirty="0" sz="2200" spc="-5">
                <a:latin typeface="Calibri"/>
                <a:cs typeface="Calibri"/>
              </a:rPr>
              <a:t>1964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race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1870"/>
              </a:lnSpc>
              <a:tabLst>
                <a:tab pos="4491990" algn="l"/>
              </a:tabLst>
            </a:pPr>
            <a:r>
              <a:rPr dirty="0" sz="2200" spc="-5">
                <a:latin typeface="Calibri"/>
                <a:cs typeface="Calibri"/>
              </a:rPr>
              <a:t>riots.	</a:t>
            </a:r>
            <a:r>
              <a:rPr dirty="0" sz="220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  <a:p>
            <a:pPr marL="355600" marR="161290">
              <a:lnSpc>
                <a:spcPts val="2110"/>
              </a:lnSpc>
              <a:spcBef>
                <a:spcPts val="245"/>
              </a:spcBef>
            </a:pPr>
            <a:r>
              <a:rPr dirty="0" sz="2200" spc="-10">
                <a:latin typeface="Calibri"/>
                <a:cs typeface="Calibri"/>
              </a:rPr>
              <a:t>Founded </a:t>
            </a:r>
            <a:r>
              <a:rPr dirty="0" sz="2200" spc="-5">
                <a:latin typeface="Calibri"/>
                <a:cs typeface="Calibri"/>
              </a:rPr>
              <a:t>the </a:t>
            </a:r>
            <a:r>
              <a:rPr dirty="0" sz="2200" spc="-10">
                <a:latin typeface="Calibri"/>
                <a:cs typeface="Calibri"/>
              </a:rPr>
              <a:t>Negro </a:t>
            </a:r>
            <a:r>
              <a:rPr dirty="0" sz="2200" spc="-15">
                <a:latin typeface="Calibri"/>
                <a:cs typeface="Calibri"/>
              </a:rPr>
              <a:t>Information </a:t>
            </a:r>
            <a:r>
              <a:rPr dirty="0" sz="2200" spc="-10">
                <a:latin typeface="Calibri"/>
                <a:cs typeface="Calibri"/>
              </a:rPr>
              <a:t>Center </a:t>
            </a:r>
            <a:r>
              <a:rPr dirty="0" sz="2200" spc="-5">
                <a:latin typeface="Calibri"/>
                <a:cs typeface="Calibri"/>
              </a:rPr>
              <a:t>in  her home </a:t>
            </a:r>
            <a:r>
              <a:rPr dirty="0" sz="2200" spc="-10">
                <a:latin typeface="Calibri"/>
                <a:cs typeface="Calibri"/>
              </a:rPr>
              <a:t>to </a:t>
            </a:r>
            <a:r>
              <a:rPr dirty="0" sz="2200" spc="-5">
                <a:latin typeface="Calibri"/>
                <a:cs typeface="Calibri"/>
              </a:rPr>
              <a:t>help people find jobs; </a:t>
            </a:r>
            <a:r>
              <a:rPr dirty="0" sz="2200" spc="-10">
                <a:latin typeface="Calibri"/>
                <a:cs typeface="Calibri"/>
              </a:rPr>
              <a:t>later  </a:t>
            </a:r>
            <a:r>
              <a:rPr dirty="0" sz="2200" spc="-5">
                <a:latin typeface="Calibri"/>
                <a:cs typeface="Calibri"/>
              </a:rPr>
              <a:t>named The </a:t>
            </a:r>
            <a:r>
              <a:rPr dirty="0" sz="2200" spc="-10">
                <a:latin typeface="Calibri"/>
                <a:cs typeface="Calibri"/>
              </a:rPr>
              <a:t>Virginia </a:t>
            </a:r>
            <a:r>
              <a:rPr dirty="0" sz="2200" spc="-5">
                <a:latin typeface="Calibri"/>
                <a:cs typeface="Calibri"/>
              </a:rPr>
              <a:t>Wilson </a:t>
            </a:r>
            <a:r>
              <a:rPr dirty="0" sz="2200" spc="-15">
                <a:latin typeface="Calibri"/>
                <a:cs typeface="Calibri"/>
              </a:rPr>
              <a:t>Interracial  Information </a:t>
            </a:r>
            <a:r>
              <a:rPr dirty="0" sz="2200" spc="-5">
                <a:latin typeface="Calibri"/>
                <a:cs typeface="Calibri"/>
              </a:rPr>
              <a:t>and Helping Hand </a:t>
            </a:r>
            <a:r>
              <a:rPr dirty="0" sz="2200" spc="-10">
                <a:latin typeface="Calibri"/>
                <a:cs typeface="Calibri"/>
              </a:rPr>
              <a:t>Center in  </a:t>
            </a:r>
            <a:r>
              <a:rPr dirty="0" sz="2200" spc="-5">
                <a:latin typeface="Calibri"/>
                <a:cs typeface="Calibri"/>
              </a:rPr>
              <a:t>honor </a:t>
            </a:r>
            <a:r>
              <a:rPr dirty="0" sz="2200">
                <a:latin typeface="Calibri"/>
                <a:cs typeface="Calibri"/>
              </a:rPr>
              <a:t>of </a:t>
            </a:r>
            <a:r>
              <a:rPr dirty="0" sz="2200" spc="-5">
                <a:latin typeface="Calibri"/>
                <a:cs typeface="Calibri"/>
              </a:rPr>
              <a:t>her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mother.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0" y="1752600"/>
            <a:ext cx="22860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2429" y="465836"/>
            <a:ext cx="5818505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Lena </a:t>
            </a:r>
            <a:r>
              <a:rPr dirty="0" spc="-25"/>
              <a:t>Gantt </a:t>
            </a:r>
            <a:r>
              <a:rPr dirty="0" spc="-10"/>
              <a:t>&amp; </a:t>
            </a:r>
            <a:r>
              <a:rPr dirty="0" spc="-20"/>
              <a:t>David</a:t>
            </a:r>
            <a:r>
              <a:rPr dirty="0" spc="60"/>
              <a:t> </a:t>
            </a:r>
            <a:r>
              <a:rPr dirty="0" spc="-25"/>
              <a:t>Gantt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25955"/>
            <a:ext cx="5332095" cy="4720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One of </a:t>
            </a:r>
            <a:r>
              <a:rPr dirty="0" sz="2800" spc="-20">
                <a:latin typeface="Calibri"/>
                <a:cs typeface="Calibri"/>
              </a:rPr>
              <a:t>first directors </a:t>
            </a:r>
            <a:r>
              <a:rPr dirty="0" sz="2800">
                <a:latin typeface="Calibri"/>
                <a:cs typeface="Calibri"/>
              </a:rPr>
              <a:t>and </a:t>
            </a:r>
            <a:r>
              <a:rPr dirty="0" sz="2800" spc="-15">
                <a:latin typeface="Calibri"/>
                <a:cs typeface="Calibri"/>
              </a:rPr>
              <a:t>founders  </a:t>
            </a:r>
            <a:r>
              <a:rPr dirty="0" sz="2800" spc="-5">
                <a:latin typeface="Calibri"/>
                <a:cs typeface="Calibri"/>
              </a:rPr>
              <a:t>of Action </a:t>
            </a:r>
            <a:r>
              <a:rPr dirty="0" sz="2800" spc="-25">
                <a:latin typeface="Calibri"/>
                <a:cs typeface="Calibri"/>
              </a:rPr>
              <a:t>for </a:t>
            </a:r>
            <a:r>
              <a:rPr dirty="0" sz="2800">
                <a:latin typeface="Calibri"/>
                <a:cs typeface="Calibri"/>
              </a:rPr>
              <a:t>A </a:t>
            </a:r>
            <a:r>
              <a:rPr dirty="0" sz="2800" spc="-20">
                <a:latin typeface="Calibri"/>
                <a:cs typeface="Calibri"/>
              </a:rPr>
              <a:t>Better </a:t>
            </a:r>
            <a:r>
              <a:rPr dirty="0" sz="2800" spc="-5">
                <a:latin typeface="Calibri"/>
                <a:cs typeface="Calibri"/>
              </a:rPr>
              <a:t>Community  </a:t>
            </a:r>
            <a:r>
              <a:rPr dirty="0" sz="2800" spc="5">
                <a:latin typeface="Calibri"/>
                <a:cs typeface="Calibri"/>
              </a:rPr>
              <a:t>&amp; </a:t>
            </a:r>
            <a:r>
              <a:rPr dirty="0" sz="2800" spc="-5">
                <a:latin typeface="Calibri"/>
                <a:cs typeface="Calibri"/>
              </a:rPr>
              <a:t>mother </a:t>
            </a:r>
            <a:r>
              <a:rPr dirty="0" sz="2800" spc="-15">
                <a:latin typeface="Calibri"/>
                <a:cs typeface="Calibri"/>
              </a:rPr>
              <a:t>to </a:t>
            </a:r>
            <a:r>
              <a:rPr dirty="0" sz="2800" spc="-5">
                <a:latin typeface="Calibri"/>
                <a:cs typeface="Calibri"/>
              </a:rPr>
              <a:t>Assemblyman </a:t>
            </a:r>
            <a:r>
              <a:rPr dirty="0" sz="2800" spc="-15">
                <a:latin typeface="Calibri"/>
                <a:cs typeface="Calibri"/>
              </a:rPr>
              <a:t>David  </a:t>
            </a:r>
            <a:r>
              <a:rPr dirty="0" sz="2800" spc="-20">
                <a:latin typeface="Calibri"/>
                <a:cs typeface="Calibri"/>
              </a:rPr>
              <a:t>Gantt</a:t>
            </a:r>
            <a:endParaRPr sz="2800">
              <a:latin typeface="Calibri"/>
              <a:cs typeface="Calibri"/>
            </a:endParaRPr>
          </a:p>
          <a:p>
            <a:pPr marL="355600" marR="1101090" indent="-342900">
              <a:lnSpc>
                <a:spcPct val="12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Help </a:t>
            </a:r>
            <a:r>
              <a:rPr dirty="0" sz="2800" spc="-15">
                <a:latin typeface="Calibri"/>
                <a:cs typeface="Calibri"/>
              </a:rPr>
              <a:t>to establish  </a:t>
            </a:r>
            <a:r>
              <a:rPr dirty="0" sz="2800" spc="-5">
                <a:latin typeface="Calibri"/>
                <a:cs typeface="Calibri"/>
              </a:rPr>
              <a:t>Northeast </a:t>
            </a:r>
            <a:r>
              <a:rPr dirty="0" sz="2800" spc="-10">
                <a:latin typeface="Calibri"/>
                <a:cs typeface="Calibri"/>
              </a:rPr>
              <a:t>District </a:t>
            </a:r>
            <a:r>
              <a:rPr dirty="0" sz="2800" spc="-5">
                <a:latin typeface="Calibri"/>
                <a:cs typeface="Calibri"/>
              </a:rPr>
              <a:t>Council  </a:t>
            </a:r>
            <a:r>
              <a:rPr dirty="0" sz="2800" spc="-15">
                <a:latin typeface="Calibri"/>
                <a:cs typeface="Calibri"/>
              </a:rPr>
              <a:t>Rochester </a:t>
            </a:r>
            <a:r>
              <a:rPr dirty="0" sz="2800" spc="-5">
                <a:latin typeface="Calibri"/>
                <a:cs typeface="Calibri"/>
              </a:rPr>
              <a:t>Health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Network</a:t>
            </a:r>
            <a:endParaRPr sz="2800">
              <a:latin typeface="Calibri"/>
              <a:cs typeface="Calibri"/>
            </a:endParaRPr>
          </a:p>
          <a:p>
            <a:pPr marL="417195">
              <a:lnSpc>
                <a:spcPct val="100000"/>
              </a:lnSpc>
              <a:spcBef>
                <a:spcPts val="675"/>
              </a:spcBef>
            </a:pPr>
            <a:r>
              <a:rPr dirty="0" sz="2800" spc="-10">
                <a:latin typeface="Calibri"/>
                <a:cs typeface="Calibri"/>
              </a:rPr>
              <a:t>Anthony </a:t>
            </a:r>
            <a:r>
              <a:rPr dirty="0" sz="2800">
                <a:latin typeface="Calibri"/>
                <a:cs typeface="Calibri"/>
              </a:rPr>
              <a:t>L. </a:t>
            </a:r>
            <a:r>
              <a:rPr dirty="0" sz="2800" spc="-10">
                <a:latin typeface="Calibri"/>
                <a:cs typeface="Calibri"/>
              </a:rPr>
              <a:t>Jordon </a:t>
            </a:r>
            <a:r>
              <a:rPr dirty="0" sz="2800" spc="-5">
                <a:latin typeface="Calibri"/>
                <a:cs typeface="Calibri"/>
              </a:rPr>
              <a:t>Health</a:t>
            </a:r>
            <a:r>
              <a:rPr dirty="0" sz="2800" spc="-15">
                <a:latin typeface="Calibri"/>
                <a:cs typeface="Calibri"/>
              </a:rPr>
              <a:t> Center</a:t>
            </a:r>
            <a:endParaRPr sz="2800">
              <a:latin typeface="Calibri"/>
              <a:cs typeface="Calibri"/>
            </a:endParaRPr>
          </a:p>
          <a:p>
            <a:pPr marL="355600" marR="4762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Active in </a:t>
            </a:r>
            <a:r>
              <a:rPr dirty="0" sz="2800" spc="-10">
                <a:latin typeface="Calibri"/>
                <a:cs typeface="Calibri"/>
              </a:rPr>
              <a:t>Hanover </a:t>
            </a:r>
            <a:r>
              <a:rPr dirty="0" sz="2800">
                <a:latin typeface="Calibri"/>
                <a:cs typeface="Calibri"/>
              </a:rPr>
              <a:t>Houses </a:t>
            </a:r>
            <a:r>
              <a:rPr dirty="0" sz="2800" spc="-10">
                <a:latin typeface="Calibri"/>
                <a:cs typeface="Calibri"/>
              </a:rPr>
              <a:t>projects  </a:t>
            </a:r>
            <a:r>
              <a:rPr dirty="0" sz="2800" spc="-25">
                <a:latin typeface="Calibri"/>
                <a:cs typeface="Calibri"/>
              </a:rPr>
              <a:t>for </a:t>
            </a:r>
            <a:r>
              <a:rPr dirty="0" sz="2800">
                <a:latin typeface="Calibri"/>
                <a:cs typeface="Calibri"/>
              </a:rPr>
              <a:t>poor </a:t>
            </a:r>
            <a:r>
              <a:rPr dirty="0" sz="2800" spc="-5">
                <a:latin typeface="Calibri"/>
                <a:cs typeface="Calibri"/>
              </a:rPr>
              <a:t>black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families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0686" y="1600200"/>
            <a:ext cx="2351313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1311" y="465836"/>
            <a:ext cx="2381885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Ruth</a:t>
            </a:r>
            <a:r>
              <a:rPr dirty="0" spc="-50"/>
              <a:t> </a:t>
            </a:r>
            <a:r>
              <a:rPr dirty="0" spc="-25"/>
              <a:t>Scott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8836"/>
            <a:ext cx="5245100" cy="27578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A </a:t>
            </a:r>
            <a:r>
              <a:rPr dirty="0" sz="2800" spc="-5">
                <a:latin typeface="Calibri"/>
                <a:cs typeface="Calibri"/>
              </a:rPr>
              <a:t>pioneer in </a:t>
            </a:r>
            <a:r>
              <a:rPr dirty="0" sz="2800" spc="-15">
                <a:latin typeface="Calibri"/>
                <a:cs typeface="Calibri"/>
              </a:rPr>
              <a:t>Rochester </a:t>
            </a:r>
            <a:r>
              <a:rPr dirty="0" sz="2800" spc="-5">
                <a:latin typeface="Calibri"/>
                <a:cs typeface="Calibri"/>
              </a:rPr>
              <a:t>politics </a:t>
            </a:r>
            <a:r>
              <a:rPr dirty="0" sz="2800" spc="-25">
                <a:latin typeface="Calibri"/>
                <a:cs typeface="Calibri"/>
              </a:rPr>
              <a:t>for  </a:t>
            </a:r>
            <a:r>
              <a:rPr dirty="0" sz="2800" spc="-10">
                <a:latin typeface="Calibri"/>
                <a:cs typeface="Calibri"/>
              </a:rPr>
              <a:t>women</a:t>
            </a:r>
            <a:endParaRPr sz="2800">
              <a:latin typeface="Calibri"/>
              <a:cs typeface="Calibri"/>
            </a:endParaRPr>
          </a:p>
          <a:p>
            <a:pPr marL="355600" marR="50482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20">
                <a:latin typeface="Calibri"/>
                <a:cs typeface="Calibri"/>
              </a:rPr>
              <a:t>First </a:t>
            </a:r>
            <a:r>
              <a:rPr dirty="0" sz="2800" spc="-10">
                <a:latin typeface="Calibri"/>
                <a:cs typeface="Calibri"/>
              </a:rPr>
              <a:t>African American woman  elected </a:t>
            </a:r>
            <a:r>
              <a:rPr dirty="0" sz="2800" spc="-15">
                <a:latin typeface="Calibri"/>
                <a:cs typeface="Calibri"/>
              </a:rPr>
              <a:t>to </a:t>
            </a:r>
            <a:r>
              <a:rPr dirty="0" sz="2800" spc="-5">
                <a:latin typeface="Calibri"/>
                <a:cs typeface="Calibri"/>
              </a:rPr>
              <a:t>City Council in</a:t>
            </a:r>
            <a:r>
              <a:rPr dirty="0" sz="2800">
                <a:latin typeface="Calibri"/>
                <a:cs typeface="Calibri"/>
              </a:rPr>
              <a:t> 1977</a:t>
            </a:r>
            <a:endParaRPr sz="2800">
              <a:latin typeface="Calibri"/>
              <a:cs typeface="Calibri"/>
            </a:endParaRPr>
          </a:p>
          <a:p>
            <a:pPr marL="355600" marR="56007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36245" algn="l"/>
                <a:tab pos="436880" algn="l"/>
              </a:tabLst>
            </a:pPr>
            <a:r>
              <a:rPr dirty="0"/>
              <a:t>	</a:t>
            </a:r>
            <a:r>
              <a:rPr dirty="0" sz="2800" spc="-20">
                <a:latin typeface="Calibri"/>
                <a:cs typeface="Calibri"/>
              </a:rPr>
              <a:t>First </a:t>
            </a:r>
            <a:r>
              <a:rPr dirty="0" sz="2800" spc="10">
                <a:latin typeface="Calibri"/>
                <a:cs typeface="Calibri"/>
              </a:rPr>
              <a:t>A.A. </a:t>
            </a:r>
            <a:r>
              <a:rPr dirty="0" sz="2800" spc="-10">
                <a:latin typeface="Calibri"/>
                <a:cs typeface="Calibri"/>
              </a:rPr>
              <a:t>women </a:t>
            </a:r>
            <a:r>
              <a:rPr dirty="0" sz="2800" spc="-5">
                <a:latin typeface="Calibri"/>
                <a:cs typeface="Calibri"/>
              </a:rPr>
              <a:t>City Council  </a:t>
            </a:r>
            <a:r>
              <a:rPr dirty="0" sz="2800" spc="-10">
                <a:latin typeface="Calibri"/>
                <a:cs typeface="Calibri"/>
              </a:rPr>
              <a:t>president </a:t>
            </a:r>
            <a:r>
              <a:rPr dirty="0" sz="2800" spc="-5">
                <a:latin typeface="Calibri"/>
                <a:cs typeface="Calibri"/>
              </a:rPr>
              <a:t>in</a:t>
            </a:r>
            <a:r>
              <a:rPr dirty="0" sz="2800">
                <a:latin typeface="Calibri"/>
                <a:cs typeface="Calibri"/>
              </a:rPr>
              <a:t> 1986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1168400"/>
            <a:ext cx="2743200" cy="3657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2339" y="180250"/>
            <a:ext cx="4375150" cy="1372235"/>
          </a:xfrm>
          <a:prstGeom prst="rect"/>
        </p:spPr>
        <p:txBody>
          <a:bodyPr wrap="square" lIns="0" tIns="297180" rIns="0" bIns="0" rtlCol="0" vert="horz">
            <a:spAutoFit/>
          </a:bodyPr>
          <a:lstStyle/>
          <a:p>
            <a:pPr marL="356235">
              <a:lnSpc>
                <a:spcPct val="100000"/>
              </a:lnSpc>
              <a:spcBef>
                <a:spcPts val="2340"/>
              </a:spcBef>
            </a:pPr>
            <a:r>
              <a:rPr dirty="0" spc="-25"/>
              <a:t>Rochester</a:t>
            </a:r>
            <a:r>
              <a:rPr dirty="0" spc="-35"/>
              <a:t> </a:t>
            </a:r>
            <a:r>
              <a:rPr dirty="0" spc="-15"/>
              <a:t>History</a:t>
            </a: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800" spc="-10"/>
              <a:t>Edited </a:t>
            </a:r>
            <a:r>
              <a:rPr dirty="0" sz="1800" spc="-5"/>
              <a:t>by </a:t>
            </a:r>
            <a:r>
              <a:rPr dirty="0" sz="1800" spc="-15"/>
              <a:t>Blake </a:t>
            </a:r>
            <a:r>
              <a:rPr dirty="0" sz="1800" spc="-25"/>
              <a:t>McKelvey, </a:t>
            </a:r>
            <a:r>
              <a:rPr dirty="0" sz="1800" spc="-5"/>
              <a:t>City </a:t>
            </a:r>
            <a:r>
              <a:rPr dirty="0" sz="1800" spc="-10"/>
              <a:t>Historian </a:t>
            </a:r>
            <a:r>
              <a:rPr dirty="0" sz="1800"/>
              <a:t>-</a:t>
            </a:r>
            <a:r>
              <a:rPr dirty="0" sz="1800" spc="50"/>
              <a:t> </a:t>
            </a:r>
            <a:r>
              <a:rPr dirty="0" sz="1800"/>
              <a:t>1959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916939" y="2447036"/>
            <a:ext cx="7198995" cy="3013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800" spc="-20">
                <a:latin typeface="Calibri"/>
                <a:cs typeface="Calibri"/>
              </a:rPr>
              <a:t>Slave </a:t>
            </a:r>
            <a:r>
              <a:rPr dirty="0" sz="2800" spc="-15">
                <a:latin typeface="Calibri"/>
                <a:cs typeface="Calibri"/>
              </a:rPr>
              <a:t>hunters from </a:t>
            </a:r>
            <a:r>
              <a:rPr dirty="0" sz="2800">
                <a:latin typeface="Calibri"/>
                <a:cs typeface="Calibri"/>
              </a:rPr>
              <a:t>the </a:t>
            </a:r>
            <a:r>
              <a:rPr dirty="0" sz="2800" spc="-5">
                <a:latin typeface="Calibri"/>
                <a:cs typeface="Calibri"/>
              </a:rPr>
              <a:t>South </a:t>
            </a:r>
            <a:r>
              <a:rPr dirty="0" sz="2800" spc="-10">
                <a:latin typeface="Calibri"/>
                <a:cs typeface="Calibri"/>
              </a:rPr>
              <a:t>occasionally </a:t>
            </a:r>
            <a:r>
              <a:rPr dirty="0" sz="2800" spc="-25">
                <a:latin typeface="Calibri"/>
                <a:cs typeface="Calibri"/>
              </a:rPr>
              <a:t>tracked  </a:t>
            </a:r>
            <a:r>
              <a:rPr dirty="0" sz="2800" spc="-10">
                <a:latin typeface="Calibri"/>
                <a:cs typeface="Calibri"/>
              </a:rPr>
              <a:t>fugitives </a:t>
            </a:r>
            <a:r>
              <a:rPr dirty="0" sz="2800" spc="-15">
                <a:latin typeface="Calibri"/>
                <a:cs typeface="Calibri"/>
              </a:rPr>
              <a:t>to </a:t>
            </a:r>
            <a:r>
              <a:rPr dirty="0" sz="2800" spc="-45">
                <a:latin typeface="Calibri"/>
                <a:cs typeface="Calibri"/>
              </a:rPr>
              <a:t>Rochester. </a:t>
            </a:r>
            <a:r>
              <a:rPr dirty="0" sz="2800">
                <a:latin typeface="Calibri"/>
                <a:cs typeface="Calibri"/>
              </a:rPr>
              <a:t>A </a:t>
            </a:r>
            <a:r>
              <a:rPr dirty="0" sz="2800" spc="-5">
                <a:latin typeface="Calibri"/>
                <a:cs typeface="Calibri"/>
              </a:rPr>
              <a:t>girl named </a:t>
            </a:r>
            <a:r>
              <a:rPr dirty="0" sz="2800" spc="-10">
                <a:latin typeface="Calibri"/>
                <a:cs typeface="Calibri"/>
              </a:rPr>
              <a:t>Ellen </a:t>
            </a:r>
            <a:r>
              <a:rPr dirty="0" sz="2800">
                <a:latin typeface="Calibri"/>
                <a:cs typeface="Calibri"/>
              </a:rPr>
              <a:t>who  </a:t>
            </a:r>
            <a:r>
              <a:rPr dirty="0" sz="2800" spc="-15">
                <a:latin typeface="Calibri"/>
                <a:cs typeface="Calibri"/>
              </a:rPr>
              <a:t>was seized </a:t>
            </a:r>
            <a:r>
              <a:rPr dirty="0" sz="2800" spc="-5">
                <a:latin typeface="Calibri"/>
                <a:cs typeface="Calibri"/>
              </a:rPr>
              <a:t>by her </a:t>
            </a:r>
            <a:r>
              <a:rPr dirty="0" sz="2800" spc="-20">
                <a:latin typeface="Calibri"/>
                <a:cs typeface="Calibri"/>
              </a:rPr>
              <a:t>master’s </a:t>
            </a:r>
            <a:r>
              <a:rPr dirty="0" sz="2800" spc="-15">
                <a:latin typeface="Calibri"/>
                <a:cs typeface="Calibri"/>
              </a:rPr>
              <a:t>agents </a:t>
            </a:r>
            <a:r>
              <a:rPr dirty="0" sz="2800" spc="-5">
                <a:latin typeface="Calibri"/>
                <a:cs typeface="Calibri"/>
              </a:rPr>
              <a:t>in </a:t>
            </a:r>
            <a:r>
              <a:rPr dirty="0" sz="2800" spc="-15">
                <a:latin typeface="Calibri"/>
                <a:cs typeface="Calibri"/>
              </a:rPr>
              <a:t>Rochester </a:t>
            </a:r>
            <a:r>
              <a:rPr dirty="0" sz="2800" spc="-5">
                <a:latin typeface="Calibri"/>
                <a:cs typeface="Calibri"/>
              </a:rPr>
              <a:t>in  </a:t>
            </a:r>
            <a:r>
              <a:rPr dirty="0" sz="2800">
                <a:latin typeface="Calibri"/>
                <a:cs typeface="Calibri"/>
              </a:rPr>
              <a:t>the </a:t>
            </a:r>
            <a:r>
              <a:rPr dirty="0" sz="2800" spc="-25">
                <a:latin typeface="Calibri"/>
                <a:cs typeface="Calibri"/>
              </a:rPr>
              <a:t>1800’s, </a:t>
            </a:r>
            <a:r>
              <a:rPr dirty="0" sz="2800" spc="-5">
                <a:latin typeface="Calibri"/>
                <a:cs typeface="Calibri"/>
              </a:rPr>
              <a:t>though </a:t>
            </a:r>
            <a:r>
              <a:rPr dirty="0" sz="2800" spc="-10">
                <a:latin typeface="Calibri"/>
                <a:cs typeface="Calibri"/>
              </a:rPr>
              <a:t>released </a:t>
            </a:r>
            <a:r>
              <a:rPr dirty="0" sz="2800" spc="-25">
                <a:latin typeface="Calibri"/>
                <a:cs typeface="Calibri"/>
              </a:rPr>
              <a:t>for </a:t>
            </a:r>
            <a:r>
              <a:rPr dirty="0" sz="2800">
                <a:latin typeface="Calibri"/>
                <a:cs typeface="Calibri"/>
              </a:rPr>
              <a:t>a </a:t>
            </a:r>
            <a:r>
              <a:rPr dirty="0" sz="2800" spc="-5">
                <a:latin typeface="Calibri"/>
                <a:cs typeface="Calibri"/>
              </a:rPr>
              <a:t>time…. </a:t>
            </a:r>
            <a:r>
              <a:rPr dirty="0" sz="2800">
                <a:latin typeface="Calibri"/>
                <a:cs typeface="Calibri"/>
              </a:rPr>
              <a:t>She </a:t>
            </a:r>
            <a:r>
              <a:rPr dirty="0" sz="2800" spc="-15">
                <a:latin typeface="Calibri"/>
                <a:cs typeface="Calibri"/>
              </a:rPr>
              <a:t>was  recaptured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0">
                <a:latin typeface="Calibri"/>
                <a:cs typeface="Calibri"/>
              </a:rPr>
              <a:t>carried </a:t>
            </a:r>
            <a:r>
              <a:rPr dirty="0" sz="2800" spc="-15">
                <a:latin typeface="Calibri"/>
                <a:cs typeface="Calibri"/>
              </a:rPr>
              <a:t>off </a:t>
            </a:r>
            <a:r>
              <a:rPr dirty="0" sz="2800" spc="-5">
                <a:latin typeface="Calibri"/>
                <a:cs typeface="Calibri"/>
              </a:rPr>
              <a:t>by </a:t>
            </a:r>
            <a:r>
              <a:rPr dirty="0" sz="2800" spc="-25">
                <a:latin typeface="Calibri"/>
                <a:cs typeface="Calibri"/>
              </a:rPr>
              <a:t>force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0">
                <a:latin typeface="Calibri"/>
                <a:cs typeface="Calibri"/>
              </a:rPr>
              <a:t>finally  </a:t>
            </a:r>
            <a:r>
              <a:rPr dirty="0" sz="2800" spc="-5">
                <a:latin typeface="Calibri"/>
                <a:cs typeface="Calibri"/>
              </a:rPr>
              <a:t>escaped, </a:t>
            </a:r>
            <a:r>
              <a:rPr dirty="0" sz="2800" spc="-10">
                <a:latin typeface="Calibri"/>
                <a:cs typeface="Calibri"/>
              </a:rPr>
              <a:t>according </a:t>
            </a:r>
            <a:r>
              <a:rPr dirty="0" sz="2800" spc="-15">
                <a:latin typeface="Calibri"/>
                <a:cs typeface="Calibri"/>
              </a:rPr>
              <a:t>to </a:t>
            </a:r>
            <a:r>
              <a:rPr dirty="0" sz="2800" spc="-10">
                <a:latin typeface="Calibri"/>
                <a:cs typeface="Calibri"/>
              </a:rPr>
              <a:t>reports, </a:t>
            </a:r>
            <a:r>
              <a:rPr dirty="0" sz="2800" spc="-5">
                <a:latin typeface="Calibri"/>
                <a:cs typeface="Calibri"/>
              </a:rPr>
              <a:t>only by </a:t>
            </a:r>
            <a:r>
              <a:rPr dirty="0" sz="2800" spc="-10">
                <a:latin typeface="Calibri"/>
                <a:cs typeface="Calibri"/>
              </a:rPr>
              <a:t>cutting </a:t>
            </a:r>
            <a:r>
              <a:rPr dirty="0" sz="2800" spc="-5">
                <a:latin typeface="Calibri"/>
                <a:cs typeface="Calibri"/>
              </a:rPr>
              <a:t>her  </a:t>
            </a:r>
            <a:r>
              <a:rPr dirty="0" sz="2800" spc="-10">
                <a:latin typeface="Calibri"/>
                <a:cs typeface="Calibri"/>
              </a:rPr>
              <a:t>own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throat.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441" y="465836"/>
            <a:ext cx="4877435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20"/>
              <a:t>Rev. </a:t>
            </a:r>
            <a:r>
              <a:rPr dirty="0" spc="-15"/>
              <a:t>Raymond</a:t>
            </a:r>
            <a:r>
              <a:rPr dirty="0" spc="90"/>
              <a:t> </a:t>
            </a:r>
            <a:r>
              <a:rPr dirty="0" spc="-40"/>
              <a:t>Graves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32052"/>
            <a:ext cx="6010275" cy="4561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34417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40">
                <a:latin typeface="Calibri"/>
                <a:cs typeface="Calibri"/>
              </a:rPr>
              <a:t>pastor, </a:t>
            </a:r>
            <a:r>
              <a:rPr dirty="0" sz="2400" spc="-10">
                <a:latin typeface="Calibri"/>
                <a:cs typeface="Calibri"/>
              </a:rPr>
              <a:t>activist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10">
                <a:latin typeface="Calibri"/>
                <a:cs typeface="Calibri"/>
              </a:rPr>
              <a:t>community </a:t>
            </a:r>
            <a:r>
              <a:rPr dirty="0" sz="2400" spc="-20">
                <a:latin typeface="Calibri"/>
                <a:cs typeface="Calibri"/>
              </a:rPr>
              <a:t>organizer  </a:t>
            </a:r>
            <a:r>
              <a:rPr dirty="0" sz="2400" spc="-5">
                <a:latin typeface="Calibri"/>
                <a:cs typeface="Calibri"/>
              </a:rPr>
              <a:t>who challenged police </a:t>
            </a:r>
            <a:r>
              <a:rPr dirty="0" sz="2400" spc="-10">
                <a:latin typeface="Calibri"/>
                <a:cs typeface="Calibri"/>
              </a:rPr>
              <a:t>brutality </a:t>
            </a:r>
            <a:r>
              <a:rPr dirty="0" sz="2400" spc="-15">
                <a:latin typeface="Calibri"/>
                <a:cs typeface="Calibri"/>
              </a:rPr>
              <a:t>against </a:t>
            </a:r>
            <a:r>
              <a:rPr dirty="0" sz="2400" spc="-5">
                <a:latin typeface="Calibri"/>
                <a:cs typeface="Calibri"/>
              </a:rPr>
              <a:t>the  black </a:t>
            </a:r>
            <a:r>
              <a:rPr dirty="0" sz="2400" spc="-10">
                <a:latin typeface="Calibri"/>
                <a:cs typeface="Calibri"/>
              </a:rPr>
              <a:t>community </a:t>
            </a:r>
            <a:r>
              <a:rPr dirty="0" sz="2400" spc="-5">
                <a:latin typeface="Calibri"/>
                <a:cs typeface="Calibri"/>
              </a:rPr>
              <a:t>fighting </a:t>
            </a:r>
            <a:r>
              <a:rPr dirty="0" sz="2400" spc="-20">
                <a:latin typeface="Calibri"/>
                <a:cs typeface="Calibri"/>
              </a:rPr>
              <a:t>for equality.</a:t>
            </a:r>
            <a:endParaRPr sz="2400">
              <a:latin typeface="Calibri"/>
              <a:cs typeface="Calibri"/>
            </a:endParaRPr>
          </a:p>
          <a:p>
            <a:pPr marL="355600" marR="7937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He helped spearhead </a:t>
            </a:r>
            <a:r>
              <a:rPr dirty="0" sz="2400" spc="-5">
                <a:latin typeface="Calibri"/>
                <a:cs typeface="Calibri"/>
              </a:rPr>
              <a:t>the Anti-Drug  </a:t>
            </a:r>
            <a:r>
              <a:rPr dirty="0" sz="2400" spc="-10">
                <a:latin typeface="Calibri"/>
                <a:cs typeface="Calibri"/>
              </a:rPr>
              <a:t>movement, </a:t>
            </a:r>
            <a:r>
              <a:rPr dirty="0" sz="2400" spc="-5">
                <a:latin typeface="Calibri"/>
                <a:cs typeface="Calibri"/>
              </a:rPr>
              <a:t>the </a:t>
            </a:r>
            <a:r>
              <a:rPr dirty="0" sz="2400" spc="-15">
                <a:latin typeface="Calibri"/>
                <a:cs typeface="Calibri"/>
              </a:rPr>
              <a:t>Father's Program, </a:t>
            </a:r>
            <a:r>
              <a:rPr dirty="0" sz="2400" spc="-5">
                <a:latin typeface="Calibri"/>
                <a:cs typeface="Calibri"/>
              </a:rPr>
              <a:t>the Job  Placement </a:t>
            </a:r>
            <a:r>
              <a:rPr dirty="0" sz="2400" spc="-15">
                <a:latin typeface="Calibri"/>
                <a:cs typeface="Calibri"/>
              </a:rPr>
              <a:t>program </a:t>
            </a:r>
            <a:r>
              <a:rPr dirty="0" sz="2400" spc="-20">
                <a:latin typeface="Calibri"/>
                <a:cs typeface="Calibri"/>
              </a:rPr>
              <a:t>for </a:t>
            </a:r>
            <a:r>
              <a:rPr dirty="0" sz="2400" spc="-5">
                <a:latin typeface="Calibri"/>
                <a:cs typeface="Calibri"/>
              </a:rPr>
              <a:t>the unemployed, </a:t>
            </a:r>
            <a:r>
              <a:rPr dirty="0" sz="2400">
                <a:latin typeface="Calibri"/>
                <a:cs typeface="Calibri"/>
              </a:rPr>
              <a:t>and  a </a:t>
            </a:r>
            <a:r>
              <a:rPr dirty="0" sz="2400" spc="-5">
                <a:latin typeface="Calibri"/>
                <a:cs typeface="Calibri"/>
              </a:rPr>
              <a:t>Community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45">
                <a:latin typeface="Calibri"/>
                <a:cs typeface="Calibri"/>
              </a:rPr>
              <a:t>Center.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He </a:t>
            </a:r>
            <a:r>
              <a:rPr dirty="0" sz="2400" spc="-5">
                <a:latin typeface="Calibri"/>
                <a:cs typeface="Calibri"/>
              </a:rPr>
              <a:t>also </a:t>
            </a:r>
            <a:r>
              <a:rPr dirty="0" sz="2400">
                <a:latin typeface="Calibri"/>
                <a:cs typeface="Calibri"/>
              </a:rPr>
              <a:t>helped </a:t>
            </a:r>
            <a:r>
              <a:rPr dirty="0" sz="2400" spc="-10">
                <a:latin typeface="Calibri"/>
                <a:cs typeface="Calibri"/>
              </a:rPr>
              <a:t>establish </a:t>
            </a:r>
            <a:r>
              <a:rPr dirty="0" sz="2400" spc="-5">
                <a:latin typeface="Calibri"/>
                <a:cs typeface="Calibri"/>
              </a:rPr>
              <a:t>ministries </a:t>
            </a:r>
            <a:r>
              <a:rPr dirty="0" sz="2400" spc="-20">
                <a:latin typeface="Calibri"/>
                <a:cs typeface="Calibri"/>
              </a:rPr>
              <a:t>for </a:t>
            </a:r>
            <a:r>
              <a:rPr dirty="0" sz="2400" spc="-5">
                <a:latin typeface="Calibri"/>
                <a:cs typeface="Calibri"/>
              </a:rPr>
              <a:t>the  </a:t>
            </a:r>
            <a:r>
              <a:rPr dirty="0" sz="2400" spc="-10">
                <a:latin typeface="Calibri"/>
                <a:cs typeface="Calibri"/>
              </a:rPr>
              <a:t>mentally </a:t>
            </a:r>
            <a:r>
              <a:rPr dirty="0" sz="2400" spc="-5">
                <a:latin typeface="Calibri"/>
                <a:cs typeface="Calibri"/>
              </a:rPr>
              <a:t>ill, AIDS victims, </a:t>
            </a:r>
            <a:r>
              <a:rPr dirty="0" sz="2400">
                <a:latin typeface="Calibri"/>
                <a:cs typeface="Calibri"/>
              </a:rPr>
              <a:t>drug </a:t>
            </a:r>
            <a:r>
              <a:rPr dirty="0" sz="2400" spc="-5">
                <a:latin typeface="Calibri"/>
                <a:cs typeface="Calibri"/>
              </a:rPr>
              <a:t>addicts </a:t>
            </a:r>
            <a:r>
              <a:rPr dirty="0" sz="2400">
                <a:latin typeface="Calibri"/>
                <a:cs typeface="Calibri"/>
              </a:rPr>
              <a:t>and  </a:t>
            </a:r>
            <a:r>
              <a:rPr dirty="0" sz="2400" spc="-15">
                <a:latin typeface="Calibri"/>
                <a:cs typeface="Calibri"/>
              </a:rPr>
              <a:t>street prostitutes. </a:t>
            </a:r>
            <a:r>
              <a:rPr dirty="0" sz="2400" spc="-5">
                <a:latin typeface="Calibri"/>
                <a:cs typeface="Calibri"/>
              </a:rPr>
              <a:t>As </a:t>
            </a:r>
            <a:r>
              <a:rPr dirty="0" sz="2400">
                <a:latin typeface="Calibri"/>
                <a:cs typeface="Calibri"/>
              </a:rPr>
              <a:t>an </a:t>
            </a:r>
            <a:r>
              <a:rPr dirty="0" sz="2400" spc="-15">
                <a:latin typeface="Calibri"/>
                <a:cs typeface="Calibri"/>
              </a:rPr>
              <a:t>outspoken </a:t>
            </a:r>
            <a:r>
              <a:rPr dirty="0" sz="2400" spc="-10">
                <a:latin typeface="Calibri"/>
                <a:cs typeface="Calibri"/>
              </a:rPr>
              <a:t>activist </a:t>
            </a:r>
            <a:r>
              <a:rPr dirty="0" sz="2400">
                <a:latin typeface="Calibri"/>
                <a:cs typeface="Calibri"/>
              </a:rPr>
              <a:t>he  </a:t>
            </a:r>
            <a:r>
              <a:rPr dirty="0" sz="2400" spc="-10">
                <a:latin typeface="Calibri"/>
                <a:cs typeface="Calibri"/>
              </a:rPr>
              <a:t>provided </a:t>
            </a:r>
            <a:r>
              <a:rPr dirty="0" sz="2400" spc="-5">
                <a:latin typeface="Calibri"/>
                <a:cs typeface="Calibri"/>
              </a:rPr>
              <a:t>counsel </a:t>
            </a:r>
            <a:r>
              <a:rPr dirty="0" sz="2400" spc="-20">
                <a:latin typeface="Calibri"/>
                <a:cs typeface="Calibri"/>
              </a:rPr>
              <a:t>for </a:t>
            </a:r>
            <a:r>
              <a:rPr dirty="0" sz="2400" spc="-15">
                <a:latin typeface="Calibri"/>
                <a:cs typeface="Calibri"/>
              </a:rPr>
              <a:t>many </a:t>
            </a:r>
            <a:r>
              <a:rPr dirty="0" sz="2400" spc="-10">
                <a:latin typeface="Calibri"/>
                <a:cs typeface="Calibri"/>
              </a:rPr>
              <a:t>community  </a:t>
            </a:r>
            <a:r>
              <a:rPr dirty="0" sz="2400" spc="-15">
                <a:latin typeface="Calibri"/>
                <a:cs typeface="Calibri"/>
              </a:rPr>
              <a:t>programs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5">
                <a:latin typeface="Calibri"/>
                <a:cs typeface="Calibri"/>
              </a:rPr>
              <a:t>civil action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groups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0" y="2011679"/>
            <a:ext cx="1828800" cy="2103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53237" y="2006917"/>
            <a:ext cx="1838325" cy="2112645"/>
          </a:xfrm>
          <a:custGeom>
            <a:avLst/>
            <a:gdLst/>
            <a:ahLst/>
            <a:cxnLst/>
            <a:rect l="l" t="t" r="r" b="b"/>
            <a:pathLst>
              <a:path w="1838325" h="2112645">
                <a:moveTo>
                  <a:pt x="0" y="0"/>
                </a:moveTo>
                <a:lnTo>
                  <a:pt x="1838325" y="0"/>
                </a:lnTo>
                <a:lnTo>
                  <a:pt x="1838325" y="2112645"/>
                </a:lnTo>
                <a:lnTo>
                  <a:pt x="0" y="211264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F81BD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7617" y="465836"/>
            <a:ext cx="4086860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50"/>
              <a:t>Dr. </a:t>
            </a:r>
            <a:r>
              <a:rPr dirty="0" spc="-40"/>
              <a:t>Walter</a:t>
            </a:r>
            <a:r>
              <a:rPr dirty="0" spc="125"/>
              <a:t> </a:t>
            </a:r>
            <a:r>
              <a:rPr dirty="0" spc="-5"/>
              <a:t>Cooper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7395"/>
            <a:ext cx="5783580" cy="423164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5">
                <a:latin typeface="Calibri"/>
                <a:cs typeface="Calibri"/>
              </a:rPr>
              <a:t>Eastman Kodak </a:t>
            </a:r>
            <a:r>
              <a:rPr dirty="0" sz="3000" spc="-20">
                <a:latin typeface="Calibri"/>
                <a:cs typeface="Calibri"/>
              </a:rPr>
              <a:t>Research</a:t>
            </a:r>
            <a:r>
              <a:rPr dirty="0" sz="3000" spc="-10">
                <a:latin typeface="Calibri"/>
                <a:cs typeface="Calibri"/>
              </a:rPr>
              <a:t> Chemist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25">
                <a:latin typeface="Calibri"/>
                <a:cs typeface="Calibri"/>
              </a:rPr>
              <a:t>Regent </a:t>
            </a:r>
            <a:r>
              <a:rPr dirty="0" sz="3000">
                <a:latin typeface="Calibri"/>
                <a:cs typeface="Calibri"/>
              </a:rPr>
              <a:t>of </a:t>
            </a:r>
            <a:r>
              <a:rPr dirty="0" sz="3000" spc="-5">
                <a:latin typeface="Calibri"/>
                <a:cs typeface="Calibri"/>
              </a:rPr>
              <a:t>the </a:t>
            </a:r>
            <a:r>
              <a:rPr dirty="0" sz="3000" spc="-25">
                <a:latin typeface="Calibri"/>
                <a:cs typeface="Calibri"/>
              </a:rPr>
              <a:t>State </a:t>
            </a:r>
            <a:r>
              <a:rPr dirty="0" sz="3000">
                <a:latin typeface="Calibri"/>
                <a:cs typeface="Calibri"/>
              </a:rPr>
              <a:t>of </a:t>
            </a:r>
            <a:r>
              <a:rPr dirty="0" sz="3000" spc="-10">
                <a:latin typeface="Calibri"/>
                <a:cs typeface="Calibri"/>
              </a:rPr>
              <a:t>New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 spc="-55">
                <a:latin typeface="Calibri"/>
                <a:cs typeface="Calibri"/>
              </a:rPr>
              <a:t>York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Calibri"/>
                <a:cs typeface="Calibri"/>
              </a:rPr>
              <a:t>Civil </a:t>
            </a:r>
            <a:r>
              <a:rPr dirty="0" sz="3000" spc="-10">
                <a:latin typeface="Calibri"/>
                <a:cs typeface="Calibri"/>
              </a:rPr>
              <a:t>Rights Activist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20">
                <a:latin typeface="Calibri"/>
                <a:cs typeface="Calibri"/>
              </a:rPr>
              <a:t>Rochester </a:t>
            </a:r>
            <a:r>
              <a:rPr dirty="0" sz="3000" spc="-5">
                <a:latin typeface="Calibri"/>
                <a:cs typeface="Calibri"/>
              </a:rPr>
              <a:t>NAACP </a:t>
            </a:r>
            <a:r>
              <a:rPr dirty="0" sz="3000" spc="-15">
                <a:latin typeface="Calibri"/>
                <a:cs typeface="Calibri"/>
              </a:rPr>
              <a:t>branch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president</a:t>
            </a:r>
            <a:endParaRPr sz="3000">
              <a:latin typeface="Calibri"/>
              <a:cs typeface="Calibri"/>
            </a:endParaRPr>
          </a:p>
          <a:p>
            <a:pPr marL="355600" marR="422275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5">
                <a:latin typeface="Calibri"/>
                <a:cs typeface="Calibri"/>
              </a:rPr>
              <a:t>Co-founded </a:t>
            </a:r>
            <a:r>
              <a:rPr dirty="0" sz="3000" spc="-20">
                <a:latin typeface="Calibri"/>
                <a:cs typeface="Calibri"/>
              </a:rPr>
              <a:t>Rochester </a:t>
            </a:r>
            <a:r>
              <a:rPr dirty="0" sz="3000" spc="-15">
                <a:latin typeface="Calibri"/>
                <a:cs typeface="Calibri"/>
              </a:rPr>
              <a:t>branch </a:t>
            </a:r>
            <a:r>
              <a:rPr dirty="0" sz="3000">
                <a:latin typeface="Calibri"/>
                <a:cs typeface="Calibri"/>
              </a:rPr>
              <a:t>of  </a:t>
            </a:r>
            <a:r>
              <a:rPr dirty="0" sz="3000" spc="-5">
                <a:latin typeface="Calibri"/>
                <a:cs typeface="Calibri"/>
              </a:rPr>
              <a:t>the Urban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League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0">
                <a:latin typeface="Calibri"/>
                <a:cs typeface="Calibri"/>
              </a:rPr>
              <a:t>Board </a:t>
            </a:r>
            <a:r>
              <a:rPr dirty="0" sz="3000" spc="-5">
                <a:latin typeface="Calibri"/>
                <a:cs typeface="Calibri"/>
              </a:rPr>
              <a:t>member </a:t>
            </a:r>
            <a:r>
              <a:rPr dirty="0" sz="3000">
                <a:latin typeface="Calibri"/>
                <a:cs typeface="Calibri"/>
              </a:rPr>
              <a:t>of </a:t>
            </a:r>
            <a:r>
              <a:rPr dirty="0" sz="3000" spc="-5">
                <a:latin typeface="Calibri"/>
                <a:cs typeface="Calibri"/>
              </a:rPr>
              <a:t>the Baden </a:t>
            </a:r>
            <a:r>
              <a:rPr dirty="0" sz="3000" spc="-15">
                <a:latin typeface="Calibri"/>
                <a:cs typeface="Calibri"/>
              </a:rPr>
              <a:t>Street  Settlement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64300" y="1600200"/>
            <a:ext cx="2222500" cy="311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7936" y="465836"/>
            <a:ext cx="3546475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50"/>
              <a:t>Dr. </a:t>
            </a:r>
            <a:r>
              <a:rPr dirty="0" spc="-5"/>
              <a:t>John</a:t>
            </a:r>
            <a:r>
              <a:rPr dirty="0" spc="110"/>
              <a:t> </a:t>
            </a:r>
            <a:r>
              <a:rPr dirty="0" spc="-55"/>
              <a:t>Walker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25956"/>
            <a:ext cx="4941570" cy="45110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5600" marR="320040" indent="-34290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75">
                <a:latin typeface="Calibri"/>
                <a:cs typeface="Calibri"/>
              </a:rPr>
              <a:t>Teacher, </a:t>
            </a:r>
            <a:r>
              <a:rPr dirty="0" sz="3200" spc="-5">
                <a:latin typeface="Calibri"/>
                <a:cs typeface="Calibri"/>
              </a:rPr>
              <a:t>activist, </a:t>
            </a:r>
            <a:r>
              <a:rPr dirty="0" sz="3200" spc="-10">
                <a:latin typeface="Calibri"/>
                <a:cs typeface="Calibri"/>
              </a:rPr>
              <a:t>historian  </a:t>
            </a:r>
            <a:r>
              <a:rPr dirty="0" sz="3200">
                <a:latin typeface="Calibri"/>
                <a:cs typeface="Calibri"/>
              </a:rPr>
              <a:t>and </a:t>
            </a:r>
            <a:r>
              <a:rPr dirty="0" sz="3200" spc="-10">
                <a:latin typeface="Calibri"/>
                <a:cs typeface="Calibri"/>
              </a:rPr>
              <a:t>local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45">
                <a:latin typeface="Calibri"/>
                <a:cs typeface="Calibri"/>
              </a:rPr>
              <a:t>scholar.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2023110" algn="l"/>
              </a:tabLst>
            </a:pPr>
            <a:r>
              <a:rPr dirty="0" sz="3200" spc="-5">
                <a:latin typeface="Calibri"/>
                <a:cs typeface="Calibri"/>
              </a:rPr>
              <a:t>Led </a:t>
            </a:r>
            <a:r>
              <a:rPr dirty="0" sz="3200" spc="-15">
                <a:latin typeface="Calibri"/>
                <a:cs typeface="Calibri"/>
              </a:rPr>
              <a:t>historical </a:t>
            </a:r>
            <a:r>
              <a:rPr dirty="0" sz="3200" spc="-20">
                <a:latin typeface="Calibri"/>
                <a:cs typeface="Calibri"/>
              </a:rPr>
              <a:t>protest </a:t>
            </a:r>
            <a:r>
              <a:rPr dirty="0" sz="3200">
                <a:latin typeface="Calibri"/>
                <a:cs typeface="Calibri"/>
              </a:rPr>
              <a:t>and  </a:t>
            </a:r>
            <a:r>
              <a:rPr dirty="0" sz="3200" spc="-5">
                <a:latin typeface="Calibri"/>
                <a:cs typeface="Calibri"/>
              </a:rPr>
              <a:t>lock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in</a:t>
            </a:r>
            <a:r>
              <a:rPr dirty="0" sz="3200" spc="1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at	Colgate  Rochester </a:t>
            </a:r>
            <a:r>
              <a:rPr dirty="0" sz="3200">
                <a:latin typeface="Calibri"/>
                <a:cs typeface="Calibri"/>
              </a:rPr>
              <a:t>Divinity </a:t>
            </a:r>
            <a:r>
              <a:rPr dirty="0" sz="3200" spc="-5">
                <a:latin typeface="Calibri"/>
                <a:cs typeface="Calibri"/>
              </a:rPr>
              <a:t>School in  1968 </a:t>
            </a:r>
            <a:r>
              <a:rPr dirty="0" sz="3200" spc="-20">
                <a:latin typeface="Calibri"/>
                <a:cs typeface="Calibri"/>
              </a:rPr>
              <a:t>forcing </a:t>
            </a:r>
            <a:r>
              <a:rPr dirty="0" sz="3200">
                <a:latin typeface="Calibri"/>
                <a:cs typeface="Calibri"/>
              </a:rPr>
              <a:t>the </a:t>
            </a:r>
            <a:r>
              <a:rPr dirty="0" sz="3200" spc="-5">
                <a:latin typeface="Calibri"/>
                <a:cs typeface="Calibri"/>
              </a:rPr>
              <a:t>school </a:t>
            </a:r>
            <a:r>
              <a:rPr dirty="0" sz="3200" spc="-20">
                <a:latin typeface="Calibri"/>
                <a:cs typeface="Calibri"/>
              </a:rPr>
              <a:t>to  </a:t>
            </a:r>
            <a:r>
              <a:rPr dirty="0" sz="3200" spc="-10">
                <a:latin typeface="Calibri"/>
                <a:cs typeface="Calibri"/>
              </a:rPr>
              <a:t>establish </a:t>
            </a:r>
            <a:r>
              <a:rPr dirty="0" sz="3200" spc="-5">
                <a:latin typeface="Calibri"/>
                <a:cs typeface="Calibri"/>
              </a:rPr>
              <a:t>the </a:t>
            </a:r>
            <a:r>
              <a:rPr dirty="0" sz="3200" spc="-25">
                <a:latin typeface="Calibri"/>
                <a:cs typeface="Calibri"/>
              </a:rPr>
              <a:t>first </a:t>
            </a:r>
            <a:r>
              <a:rPr dirty="0" sz="3200" spc="-5">
                <a:latin typeface="Calibri"/>
                <a:cs typeface="Calibri"/>
              </a:rPr>
              <a:t>black  </a:t>
            </a:r>
            <a:r>
              <a:rPr dirty="0" sz="3200" spc="-10">
                <a:latin typeface="Calibri"/>
                <a:cs typeface="Calibri"/>
              </a:rPr>
              <a:t>church studies </a:t>
            </a:r>
            <a:r>
              <a:rPr dirty="0" sz="3200" spc="-20">
                <a:latin typeface="Calibri"/>
                <a:cs typeface="Calibri"/>
              </a:rPr>
              <a:t>program </a:t>
            </a:r>
            <a:r>
              <a:rPr dirty="0" sz="3200" spc="-5">
                <a:latin typeface="Calibri"/>
                <a:cs typeface="Calibri"/>
              </a:rPr>
              <a:t>in 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U.S.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24600" y="1417637"/>
            <a:ext cx="2514600" cy="3268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2339" y="180250"/>
            <a:ext cx="4375150" cy="1372235"/>
          </a:xfrm>
          <a:prstGeom prst="rect"/>
        </p:spPr>
        <p:txBody>
          <a:bodyPr wrap="square" lIns="0" tIns="297180" rIns="0" bIns="0" rtlCol="0" vert="horz">
            <a:spAutoFit/>
          </a:bodyPr>
          <a:lstStyle/>
          <a:p>
            <a:pPr marL="356235">
              <a:lnSpc>
                <a:spcPct val="100000"/>
              </a:lnSpc>
              <a:spcBef>
                <a:spcPts val="2340"/>
              </a:spcBef>
            </a:pPr>
            <a:r>
              <a:rPr dirty="0" spc="-25"/>
              <a:t>Rochester</a:t>
            </a:r>
            <a:r>
              <a:rPr dirty="0" spc="-35"/>
              <a:t> </a:t>
            </a:r>
            <a:r>
              <a:rPr dirty="0" spc="-15"/>
              <a:t>History</a:t>
            </a: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800" spc="-10"/>
              <a:t>Edited </a:t>
            </a:r>
            <a:r>
              <a:rPr dirty="0" sz="1800" spc="-5"/>
              <a:t>by </a:t>
            </a:r>
            <a:r>
              <a:rPr dirty="0" sz="1800" spc="-15"/>
              <a:t>Blake </a:t>
            </a:r>
            <a:r>
              <a:rPr dirty="0" sz="1800" spc="-25"/>
              <a:t>McKelvey, </a:t>
            </a:r>
            <a:r>
              <a:rPr dirty="0" sz="1800" spc="-5"/>
              <a:t>City </a:t>
            </a:r>
            <a:r>
              <a:rPr dirty="0" sz="1800" spc="-10"/>
              <a:t>Historian </a:t>
            </a:r>
            <a:r>
              <a:rPr dirty="0" sz="1800"/>
              <a:t>-</a:t>
            </a:r>
            <a:r>
              <a:rPr dirty="0" sz="1800" spc="50"/>
              <a:t> </a:t>
            </a:r>
            <a:r>
              <a:rPr dirty="0" sz="1800"/>
              <a:t>1959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916939" y="1989836"/>
            <a:ext cx="7207250" cy="3013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800" spc="-5">
                <a:latin typeface="Calibri"/>
                <a:cs typeface="Calibri"/>
              </a:rPr>
              <a:t>Influenced by </a:t>
            </a:r>
            <a:r>
              <a:rPr dirty="0" sz="2800" spc="-10">
                <a:latin typeface="Calibri"/>
                <a:cs typeface="Calibri"/>
              </a:rPr>
              <a:t>Frederick </a:t>
            </a:r>
            <a:r>
              <a:rPr dirty="0" sz="2800" spc="-5">
                <a:latin typeface="Calibri"/>
                <a:cs typeface="Calibri"/>
              </a:rPr>
              <a:t>Douglass </a:t>
            </a:r>
            <a:r>
              <a:rPr dirty="0" sz="2800" spc="-20">
                <a:latin typeface="Calibri"/>
                <a:cs typeface="Calibri"/>
              </a:rPr>
              <a:t>protest </a:t>
            </a:r>
            <a:r>
              <a:rPr dirty="0" sz="2800">
                <a:latin typeface="Calibri"/>
                <a:cs typeface="Calibri"/>
              </a:rPr>
              <a:t>and  </a:t>
            </a:r>
            <a:r>
              <a:rPr dirty="0" sz="2800" spc="-5">
                <a:latin typeface="Calibri"/>
                <a:cs typeface="Calibri"/>
              </a:rPr>
              <a:t>injection of </a:t>
            </a:r>
            <a:r>
              <a:rPr dirty="0" sz="2800">
                <a:latin typeface="Calibri"/>
                <a:cs typeface="Calibri"/>
              </a:rPr>
              <a:t>a </a:t>
            </a:r>
            <a:r>
              <a:rPr dirty="0" sz="2800" spc="-10">
                <a:latin typeface="Calibri"/>
                <a:cs typeface="Calibri"/>
              </a:rPr>
              <a:t>new </a:t>
            </a:r>
            <a:r>
              <a:rPr dirty="0" sz="2800">
                <a:latin typeface="Calibri"/>
                <a:cs typeface="Calibri"/>
              </a:rPr>
              <a:t>issue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0">
                <a:latin typeface="Calibri"/>
                <a:cs typeface="Calibri"/>
              </a:rPr>
              <a:t>discrimination  </a:t>
            </a:r>
            <a:r>
              <a:rPr dirty="0" sz="2800" spc="-20">
                <a:latin typeface="Calibri"/>
                <a:cs typeface="Calibri"/>
              </a:rPr>
              <a:t>regarding segregated </a:t>
            </a:r>
            <a:r>
              <a:rPr dirty="0" sz="2800" spc="-10">
                <a:latin typeface="Calibri"/>
                <a:cs typeface="Calibri"/>
              </a:rPr>
              <a:t>education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5">
                <a:latin typeface="Calibri"/>
                <a:cs typeface="Calibri"/>
              </a:rPr>
              <a:t>negro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children,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394335">
              <a:lnSpc>
                <a:spcPct val="100000"/>
              </a:lnSpc>
            </a:pPr>
            <a:r>
              <a:rPr dirty="0" sz="2800" spc="5">
                <a:latin typeface="Calibri"/>
                <a:cs typeface="Calibri"/>
              </a:rPr>
              <a:t>… </a:t>
            </a:r>
            <a:r>
              <a:rPr dirty="0" sz="2800" spc="-5">
                <a:latin typeface="Calibri"/>
                <a:cs typeface="Calibri"/>
              </a:rPr>
              <a:t>in </a:t>
            </a:r>
            <a:r>
              <a:rPr dirty="0" sz="2800">
                <a:latin typeface="Calibri"/>
                <a:cs typeface="Calibri"/>
              </a:rPr>
              <a:t>1857 </a:t>
            </a:r>
            <a:r>
              <a:rPr dirty="0" sz="2800" spc="-15">
                <a:latin typeface="Calibri"/>
                <a:cs typeface="Calibri"/>
              </a:rPr>
              <a:t>Rochester </a:t>
            </a:r>
            <a:r>
              <a:rPr dirty="0" sz="2800" spc="-10">
                <a:latin typeface="Calibri"/>
                <a:cs typeface="Calibri"/>
              </a:rPr>
              <a:t>finally </a:t>
            </a:r>
            <a:r>
              <a:rPr dirty="0" sz="2800" spc="-20">
                <a:latin typeface="Calibri"/>
                <a:cs typeface="Calibri"/>
              </a:rPr>
              <a:t>recognized </a:t>
            </a:r>
            <a:r>
              <a:rPr dirty="0" sz="2800">
                <a:latin typeface="Calibri"/>
                <a:cs typeface="Calibri"/>
              </a:rPr>
              <a:t>the  </a:t>
            </a:r>
            <a:r>
              <a:rPr dirty="0" sz="2800" spc="-5">
                <a:latin typeface="Calibri"/>
                <a:cs typeface="Calibri"/>
              </a:rPr>
              <a:t>stupidity of </a:t>
            </a:r>
            <a:r>
              <a:rPr dirty="0" sz="2800" spc="-15">
                <a:latin typeface="Calibri"/>
                <a:cs typeface="Calibri"/>
              </a:rPr>
              <a:t>segregation </a:t>
            </a:r>
            <a:r>
              <a:rPr dirty="0" sz="2800">
                <a:latin typeface="Calibri"/>
                <a:cs typeface="Calibri"/>
              </a:rPr>
              <a:t>and </a:t>
            </a:r>
            <a:r>
              <a:rPr dirty="0" sz="2800" spc="-15">
                <a:latin typeface="Calibri"/>
                <a:cs typeface="Calibri"/>
              </a:rPr>
              <a:t>admitted </a:t>
            </a:r>
            <a:r>
              <a:rPr dirty="0" sz="2800" spc="-5">
                <a:latin typeface="Calibri"/>
                <a:cs typeface="Calibri"/>
              </a:rPr>
              <a:t>all </a:t>
            </a:r>
            <a:r>
              <a:rPr dirty="0" sz="2800" spc="-10">
                <a:latin typeface="Calibri"/>
                <a:cs typeface="Calibri"/>
              </a:rPr>
              <a:t>Negro  children </a:t>
            </a:r>
            <a:r>
              <a:rPr dirty="0" sz="2800" spc="-15">
                <a:latin typeface="Calibri"/>
                <a:cs typeface="Calibri"/>
              </a:rPr>
              <a:t>to </a:t>
            </a:r>
            <a:r>
              <a:rPr dirty="0" sz="2800">
                <a:latin typeface="Calibri"/>
                <a:cs typeface="Calibri"/>
              </a:rPr>
              <a:t>the </a:t>
            </a:r>
            <a:r>
              <a:rPr dirty="0" sz="2800" spc="-15">
                <a:latin typeface="Calibri"/>
                <a:cs typeface="Calibri"/>
              </a:rPr>
              <a:t>regular </a:t>
            </a:r>
            <a:r>
              <a:rPr dirty="0" sz="2800" spc="-5">
                <a:latin typeface="Calibri"/>
                <a:cs typeface="Calibri"/>
              </a:rPr>
              <a:t>city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schools.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262" y="465836"/>
            <a:ext cx="2910840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5"/>
              <a:t>Ursula</a:t>
            </a:r>
            <a:r>
              <a:rPr dirty="0" spc="-65"/>
              <a:t> </a:t>
            </a:r>
            <a:r>
              <a:rPr dirty="0" spc="-5"/>
              <a:t>Burns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540"/>
            <a:ext cx="5200015" cy="432308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355600" marR="307340" indent="-342900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Calibri"/>
                <a:cs typeface="Calibri"/>
              </a:rPr>
              <a:t>The </a:t>
            </a:r>
            <a:r>
              <a:rPr dirty="0" sz="3000" spc="-20">
                <a:latin typeface="Calibri"/>
                <a:cs typeface="Calibri"/>
              </a:rPr>
              <a:t>first </a:t>
            </a:r>
            <a:r>
              <a:rPr dirty="0" sz="3000" spc="-15">
                <a:latin typeface="Calibri"/>
                <a:cs typeface="Calibri"/>
              </a:rPr>
              <a:t>black-American  </a:t>
            </a:r>
            <a:r>
              <a:rPr dirty="0" sz="3000" spc="-10">
                <a:latin typeface="Calibri"/>
                <a:cs typeface="Calibri"/>
              </a:rPr>
              <a:t>women </a:t>
            </a:r>
            <a:r>
              <a:rPr dirty="0" sz="3000" spc="-20">
                <a:latin typeface="Calibri"/>
                <a:cs typeface="Calibri"/>
              </a:rPr>
              <a:t>CEO </a:t>
            </a:r>
            <a:r>
              <a:rPr dirty="0" sz="3000">
                <a:latin typeface="Calibri"/>
                <a:cs typeface="Calibri"/>
              </a:rPr>
              <a:t>of a </a:t>
            </a:r>
            <a:r>
              <a:rPr dirty="0" sz="3000" spc="-10">
                <a:latin typeface="Calibri"/>
                <a:cs typeface="Calibri"/>
              </a:rPr>
              <a:t>Fortune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500  </a:t>
            </a:r>
            <a:r>
              <a:rPr dirty="0" sz="3000" spc="-15">
                <a:latin typeface="Calibri"/>
                <a:cs typeface="Calibri"/>
              </a:rPr>
              <a:t>company </a:t>
            </a:r>
            <a:r>
              <a:rPr dirty="0" sz="3000">
                <a:latin typeface="Calibri"/>
                <a:cs typeface="Calibri"/>
              </a:rPr>
              <a:t>–</a:t>
            </a:r>
            <a:r>
              <a:rPr dirty="0" sz="3000" spc="5">
                <a:latin typeface="Calibri"/>
                <a:cs typeface="Calibri"/>
              </a:rPr>
              <a:t> </a:t>
            </a:r>
            <a:r>
              <a:rPr dirty="0" sz="3000" spc="-45">
                <a:latin typeface="Calibri"/>
                <a:cs typeface="Calibri"/>
              </a:rPr>
              <a:t>Xerox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0">
                <a:latin typeface="Calibri"/>
                <a:cs typeface="Calibri"/>
              </a:rPr>
              <a:t>Appointed by </a:t>
            </a:r>
            <a:r>
              <a:rPr dirty="0" sz="3000" spc="-15">
                <a:latin typeface="Calibri"/>
                <a:cs typeface="Calibri"/>
              </a:rPr>
              <a:t>President </a:t>
            </a:r>
            <a:r>
              <a:rPr dirty="0" sz="3000" spc="-5">
                <a:latin typeface="Calibri"/>
                <a:cs typeface="Calibri"/>
              </a:rPr>
              <a:t>Obama  </a:t>
            </a:r>
            <a:r>
              <a:rPr dirty="0" sz="3000" spc="-20">
                <a:latin typeface="Calibri"/>
                <a:cs typeface="Calibri"/>
              </a:rPr>
              <a:t>to </a:t>
            </a:r>
            <a:r>
              <a:rPr dirty="0" sz="3000" spc="-5">
                <a:latin typeface="Calibri"/>
                <a:cs typeface="Calibri"/>
              </a:rPr>
              <a:t>Lead the </a:t>
            </a:r>
            <a:r>
              <a:rPr dirty="0" sz="3000" spc="-10">
                <a:latin typeface="Calibri"/>
                <a:cs typeface="Calibri"/>
              </a:rPr>
              <a:t>White </a:t>
            </a:r>
            <a:r>
              <a:rPr dirty="0" sz="3000">
                <a:latin typeface="Calibri"/>
                <a:cs typeface="Calibri"/>
              </a:rPr>
              <a:t>House  </a:t>
            </a:r>
            <a:r>
              <a:rPr dirty="0" sz="3000" spc="-10">
                <a:latin typeface="Calibri"/>
                <a:cs typeface="Calibri"/>
              </a:rPr>
              <a:t>National STEM </a:t>
            </a:r>
            <a:r>
              <a:rPr dirty="0" sz="3000" spc="-20">
                <a:latin typeface="Calibri"/>
                <a:cs typeface="Calibri"/>
              </a:rPr>
              <a:t>program </a:t>
            </a:r>
            <a:r>
              <a:rPr dirty="0" sz="3000" spc="-15">
                <a:latin typeface="Calibri"/>
                <a:cs typeface="Calibri"/>
              </a:rPr>
              <a:t>from  </a:t>
            </a:r>
            <a:r>
              <a:rPr dirty="0" sz="3000" spc="-5">
                <a:latin typeface="Calibri"/>
                <a:cs typeface="Calibri"/>
              </a:rPr>
              <a:t>2009-2016</a:t>
            </a:r>
            <a:endParaRPr sz="3000">
              <a:latin typeface="Calibri"/>
              <a:cs typeface="Calibri"/>
            </a:endParaRPr>
          </a:p>
          <a:p>
            <a:pPr marL="355600" marR="552450" indent="-342900">
              <a:lnSpc>
                <a:spcPts val="288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Calibri"/>
                <a:cs typeface="Calibri"/>
              </a:rPr>
              <a:t>Launched </a:t>
            </a:r>
            <a:r>
              <a:rPr dirty="0" sz="3000">
                <a:latin typeface="Calibri"/>
                <a:cs typeface="Calibri"/>
              </a:rPr>
              <a:t>a </a:t>
            </a:r>
            <a:r>
              <a:rPr dirty="0" sz="3000" spc="-10">
                <a:latin typeface="Calibri"/>
                <a:cs typeface="Calibri"/>
              </a:rPr>
              <a:t>new </a:t>
            </a:r>
            <a:r>
              <a:rPr dirty="0" sz="3000" spc="-15">
                <a:latin typeface="Calibri"/>
                <a:cs typeface="Calibri"/>
              </a:rPr>
              <a:t>diversity  </a:t>
            </a:r>
            <a:r>
              <a:rPr dirty="0" sz="3000" spc="-10">
                <a:latin typeface="Calibri"/>
                <a:cs typeface="Calibri"/>
              </a:rPr>
              <a:t>initiative </a:t>
            </a:r>
            <a:r>
              <a:rPr dirty="0" sz="3000" spc="-5">
                <a:latin typeface="Calibri"/>
                <a:cs typeface="Calibri"/>
              </a:rPr>
              <a:t>in </a:t>
            </a:r>
            <a:r>
              <a:rPr dirty="0" sz="3000">
                <a:latin typeface="Calibri"/>
                <a:cs typeface="Calibri"/>
              </a:rPr>
              <a:t>2015 </a:t>
            </a:r>
            <a:r>
              <a:rPr dirty="0" sz="3000" spc="-20">
                <a:latin typeface="Calibri"/>
                <a:cs typeface="Calibri"/>
              </a:rPr>
              <a:t>to </a:t>
            </a:r>
            <a:r>
              <a:rPr dirty="0" sz="3000" spc="-5">
                <a:latin typeface="Calibri"/>
                <a:cs typeface="Calibri"/>
              </a:rPr>
              <a:t>bring  </a:t>
            </a:r>
            <a:r>
              <a:rPr dirty="0" sz="3000" spc="-20">
                <a:latin typeface="Calibri"/>
                <a:cs typeface="Calibri"/>
              </a:rPr>
              <a:t>greater </a:t>
            </a:r>
            <a:r>
              <a:rPr dirty="0" sz="3000" spc="-15">
                <a:latin typeface="Calibri"/>
                <a:cs typeface="Calibri"/>
              </a:rPr>
              <a:t>diversity </a:t>
            </a:r>
            <a:r>
              <a:rPr dirty="0" sz="3000" spc="-20">
                <a:latin typeface="Calibri"/>
                <a:cs typeface="Calibri"/>
              </a:rPr>
              <a:t>to </a:t>
            </a:r>
            <a:r>
              <a:rPr dirty="0" sz="3000" spc="-5">
                <a:latin typeface="Calibri"/>
                <a:cs typeface="Calibri"/>
              </a:rPr>
              <a:t>the </a:t>
            </a:r>
            <a:r>
              <a:rPr dirty="0" sz="3000" spc="-15">
                <a:latin typeface="Calibri"/>
                <a:cs typeface="Calibri"/>
              </a:rPr>
              <a:t>tech  </a:t>
            </a:r>
            <a:r>
              <a:rPr dirty="0" sz="3000" spc="-5">
                <a:latin typeface="Calibri"/>
                <a:cs typeface="Calibri"/>
              </a:rPr>
              <a:t>world </a:t>
            </a:r>
            <a:r>
              <a:rPr dirty="0" sz="3000" spc="-15">
                <a:latin typeface="Calibri"/>
                <a:cs typeface="Calibri"/>
              </a:rPr>
              <a:t>at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 spc="-30">
                <a:latin typeface="Calibri"/>
                <a:cs typeface="Calibri"/>
              </a:rPr>
              <a:t>Xerox.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1600200"/>
            <a:ext cx="26670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649" y="465836"/>
            <a:ext cx="7391400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5"/>
              <a:t>Constance </a:t>
            </a:r>
            <a:r>
              <a:rPr dirty="0" spc="-10"/>
              <a:t>Mitchell &amp; Malcolm</a:t>
            </a:r>
            <a:r>
              <a:rPr dirty="0" spc="35"/>
              <a:t> </a:t>
            </a:r>
            <a:r>
              <a:rPr dirty="0" spc="-5"/>
              <a:t>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8" y="1182115"/>
            <a:ext cx="5143500" cy="478028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355600" marR="291465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20">
                <a:latin typeface="Calibri"/>
                <a:cs typeface="Calibri"/>
              </a:rPr>
              <a:t>First </a:t>
            </a:r>
            <a:r>
              <a:rPr dirty="0" sz="3000" spc="-5">
                <a:latin typeface="Calibri"/>
                <a:cs typeface="Calibri"/>
              </a:rPr>
              <a:t>Black woman </a:t>
            </a:r>
            <a:r>
              <a:rPr dirty="0" sz="3000" spc="-15">
                <a:latin typeface="Calibri"/>
                <a:cs typeface="Calibri"/>
              </a:rPr>
              <a:t>elected </a:t>
            </a:r>
            <a:r>
              <a:rPr dirty="0" sz="3000" spc="-20">
                <a:latin typeface="Calibri"/>
                <a:cs typeface="Calibri"/>
              </a:rPr>
              <a:t>to  </a:t>
            </a:r>
            <a:r>
              <a:rPr dirty="0" sz="3000">
                <a:latin typeface="Calibri"/>
                <a:cs typeface="Calibri"/>
              </a:rPr>
              <a:t>Supervisor </a:t>
            </a:r>
            <a:r>
              <a:rPr dirty="0" sz="3000" spc="-5">
                <a:latin typeface="Calibri"/>
                <a:cs typeface="Calibri"/>
              </a:rPr>
              <a:t>in </a:t>
            </a:r>
            <a:r>
              <a:rPr dirty="0" sz="3000">
                <a:latin typeface="Calibri"/>
                <a:cs typeface="Calibri"/>
              </a:rPr>
              <a:t>a </a:t>
            </a:r>
            <a:r>
              <a:rPr dirty="0" sz="3000" spc="-5">
                <a:latin typeface="Calibri"/>
                <a:cs typeface="Calibri"/>
              </a:rPr>
              <a:t>male  </a:t>
            </a:r>
            <a:r>
              <a:rPr dirty="0" sz="3000" spc="-10">
                <a:latin typeface="Calibri"/>
                <a:cs typeface="Calibri"/>
              </a:rPr>
              <a:t>dominated </a:t>
            </a:r>
            <a:r>
              <a:rPr dirty="0" sz="3000" spc="-15">
                <a:latin typeface="Calibri"/>
                <a:cs typeface="Calibri"/>
              </a:rPr>
              <a:t>racialized</a:t>
            </a:r>
            <a:r>
              <a:rPr dirty="0" sz="3000" spc="-9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culture.</a:t>
            </a:r>
            <a:endParaRPr sz="3000">
              <a:latin typeface="Calibri"/>
              <a:cs typeface="Calibri"/>
            </a:endParaRPr>
          </a:p>
          <a:p>
            <a:pPr marL="355600" marR="93345" indent="-342900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5">
                <a:latin typeface="Calibri"/>
                <a:cs typeface="Calibri"/>
              </a:rPr>
              <a:t>Began </a:t>
            </a:r>
            <a:r>
              <a:rPr dirty="0" sz="3000">
                <a:latin typeface="Calibri"/>
                <a:cs typeface="Calibri"/>
              </a:rPr>
              <a:t>a </a:t>
            </a:r>
            <a:r>
              <a:rPr dirty="0" sz="3000" spc="-5">
                <a:latin typeface="Calibri"/>
                <a:cs typeface="Calibri"/>
              </a:rPr>
              <a:t>school and </a:t>
            </a:r>
            <a:r>
              <a:rPr dirty="0" sz="3000" spc="-10">
                <a:latin typeface="Calibri"/>
                <a:cs typeface="Calibri"/>
              </a:rPr>
              <a:t>tutoring  </a:t>
            </a:r>
            <a:r>
              <a:rPr dirty="0" sz="3000" spc="-20">
                <a:latin typeface="Calibri"/>
                <a:cs typeface="Calibri"/>
              </a:rPr>
              <a:t>program </a:t>
            </a:r>
            <a:r>
              <a:rPr dirty="0" sz="3000" spc="-25">
                <a:latin typeface="Calibri"/>
                <a:cs typeface="Calibri"/>
              </a:rPr>
              <a:t>for </a:t>
            </a:r>
            <a:r>
              <a:rPr dirty="0" sz="3000">
                <a:latin typeface="Calibri"/>
                <a:cs typeface="Calibri"/>
              </a:rPr>
              <a:t>poor </a:t>
            </a:r>
            <a:r>
              <a:rPr dirty="0" sz="3000" spc="-10">
                <a:latin typeface="Calibri"/>
                <a:cs typeface="Calibri"/>
              </a:rPr>
              <a:t>blacks </a:t>
            </a:r>
            <a:r>
              <a:rPr dirty="0" sz="3000" spc="-5">
                <a:latin typeface="Calibri"/>
                <a:cs typeface="Calibri"/>
              </a:rPr>
              <a:t>in her  living </a:t>
            </a:r>
            <a:r>
              <a:rPr dirty="0" sz="3000" spc="-10">
                <a:latin typeface="Calibri"/>
                <a:cs typeface="Calibri"/>
              </a:rPr>
              <a:t>room </a:t>
            </a:r>
            <a:r>
              <a:rPr dirty="0" sz="3000" spc="-20">
                <a:latin typeface="Calibri"/>
                <a:cs typeface="Calibri"/>
              </a:rPr>
              <a:t>to </a:t>
            </a:r>
            <a:r>
              <a:rPr dirty="0" sz="3000" spc="-5">
                <a:latin typeface="Calibri"/>
                <a:cs typeface="Calibri"/>
              </a:rPr>
              <a:t>pass the </a:t>
            </a:r>
            <a:r>
              <a:rPr dirty="0" sz="3000" spc="-20">
                <a:latin typeface="Calibri"/>
                <a:cs typeface="Calibri"/>
              </a:rPr>
              <a:t>racist  literacy </a:t>
            </a:r>
            <a:r>
              <a:rPr dirty="0" sz="3000" spc="-25">
                <a:latin typeface="Calibri"/>
                <a:cs typeface="Calibri"/>
              </a:rPr>
              <a:t>test </a:t>
            </a:r>
            <a:r>
              <a:rPr dirty="0" sz="3000" spc="-15">
                <a:latin typeface="Calibri"/>
                <a:cs typeface="Calibri"/>
              </a:rPr>
              <a:t>requirements </a:t>
            </a:r>
            <a:r>
              <a:rPr dirty="0" sz="3000" spc="-25">
                <a:latin typeface="Calibri"/>
                <a:cs typeface="Calibri"/>
              </a:rPr>
              <a:t>for  </a:t>
            </a:r>
            <a:r>
              <a:rPr dirty="0" sz="3000" spc="-10">
                <a:latin typeface="Calibri"/>
                <a:cs typeface="Calibri"/>
              </a:rPr>
              <a:t>voting </a:t>
            </a:r>
            <a:r>
              <a:rPr dirty="0" sz="3000" spc="-5">
                <a:latin typeface="Calibri"/>
                <a:cs typeface="Calibri"/>
              </a:rPr>
              <a:t>in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 spc="-50">
                <a:latin typeface="Calibri"/>
                <a:cs typeface="Calibri"/>
              </a:rPr>
              <a:t>Rochester.</a:t>
            </a:r>
            <a:endParaRPr sz="3000">
              <a:latin typeface="Calibri"/>
              <a:cs typeface="Calibri"/>
            </a:endParaRPr>
          </a:p>
          <a:p>
            <a:pPr algn="just" marL="355600" marR="5080" indent="-342900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spc="-15">
                <a:latin typeface="Calibri"/>
                <a:cs typeface="Calibri"/>
              </a:rPr>
              <a:t>Hosted </a:t>
            </a:r>
            <a:r>
              <a:rPr dirty="0" sz="3000" spc="-10">
                <a:latin typeface="Calibri"/>
                <a:cs typeface="Calibri"/>
              </a:rPr>
              <a:t>Malcolm </a:t>
            </a:r>
            <a:r>
              <a:rPr dirty="0" sz="3000">
                <a:latin typeface="Calibri"/>
                <a:cs typeface="Calibri"/>
              </a:rPr>
              <a:t>X </a:t>
            </a:r>
            <a:r>
              <a:rPr dirty="0" sz="3000" spc="-5">
                <a:latin typeface="Calibri"/>
                <a:cs typeface="Calibri"/>
              </a:rPr>
              <a:t>in her </a:t>
            </a:r>
            <a:r>
              <a:rPr dirty="0" sz="3000">
                <a:latin typeface="Calibri"/>
                <a:cs typeface="Calibri"/>
              </a:rPr>
              <a:t>home  </a:t>
            </a:r>
            <a:r>
              <a:rPr dirty="0" sz="3000" spc="-25">
                <a:latin typeface="Calibri"/>
                <a:cs typeface="Calibri"/>
              </a:rPr>
              <a:t>for </a:t>
            </a:r>
            <a:r>
              <a:rPr dirty="0" sz="3000" spc="-10">
                <a:latin typeface="Calibri"/>
                <a:cs typeface="Calibri"/>
              </a:rPr>
              <a:t>speeches that </a:t>
            </a:r>
            <a:r>
              <a:rPr dirty="0" sz="3000" spc="-5">
                <a:latin typeface="Calibri"/>
                <a:cs typeface="Calibri"/>
              </a:rPr>
              <a:t>shaped </a:t>
            </a:r>
            <a:r>
              <a:rPr dirty="0" sz="3000" spc="-10">
                <a:latin typeface="Calibri"/>
                <a:cs typeface="Calibri"/>
              </a:rPr>
              <a:t>local  political </a:t>
            </a:r>
            <a:r>
              <a:rPr dirty="0" sz="3000" spc="-5">
                <a:latin typeface="Calibri"/>
                <a:cs typeface="Calibri"/>
              </a:rPr>
              <a:t>activism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2825" y="3886200"/>
            <a:ext cx="3276599" cy="247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09551" y="1417637"/>
            <a:ext cx="2960127" cy="2011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705" y="465836"/>
            <a:ext cx="2671445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5"/>
              <a:t>Inspirations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435"/>
            <a:ext cx="7143750" cy="441452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Race </a:t>
            </a:r>
            <a:r>
              <a:rPr dirty="0" sz="3200" spc="-20">
                <a:latin typeface="Calibri"/>
                <a:cs typeface="Calibri"/>
              </a:rPr>
              <a:t>Convoy </a:t>
            </a:r>
            <a:r>
              <a:rPr dirty="0" sz="3200" spc="-5">
                <a:latin typeface="Calibri"/>
                <a:cs typeface="Calibri"/>
              </a:rPr>
              <a:t>with </a:t>
            </a:r>
            <a:r>
              <a:rPr dirty="0" sz="3200">
                <a:latin typeface="Calibri"/>
                <a:cs typeface="Calibri"/>
              </a:rPr>
              <a:t>Spiritus </a:t>
            </a:r>
            <a:r>
              <a:rPr dirty="0" sz="3200" spc="-10">
                <a:latin typeface="Calibri"/>
                <a:cs typeface="Calibri"/>
              </a:rPr>
              <a:t>Christi</a:t>
            </a:r>
            <a:r>
              <a:rPr dirty="0" sz="3200" spc="30">
                <a:latin typeface="Calibri"/>
                <a:cs typeface="Calibri"/>
              </a:rPr>
              <a:t> </a:t>
            </a:r>
            <a:r>
              <a:rPr dirty="0" sz="3200" spc="-40">
                <a:latin typeface="Calibri"/>
                <a:cs typeface="Calibri"/>
              </a:rPr>
              <a:t>(SPARC)</a:t>
            </a:r>
            <a:endParaRPr sz="3200">
              <a:latin typeface="Calibri"/>
              <a:cs typeface="Calibri"/>
            </a:endParaRPr>
          </a:p>
          <a:p>
            <a:pPr lvl="1" marL="755650" indent="-28575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800" spc="-5">
                <a:latin typeface="Calibri"/>
                <a:cs typeface="Calibri"/>
              </a:rPr>
              <a:t>Columbus</a:t>
            </a:r>
            <a:endParaRPr sz="2800">
              <a:latin typeface="Calibri"/>
              <a:cs typeface="Calibri"/>
            </a:endParaRPr>
          </a:p>
          <a:p>
            <a:pPr lvl="1" marL="755650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800" spc="-5">
                <a:latin typeface="Calibri"/>
                <a:cs typeface="Calibri"/>
              </a:rPr>
              <a:t>Birmingham</a:t>
            </a:r>
            <a:endParaRPr sz="2800">
              <a:latin typeface="Calibri"/>
              <a:cs typeface="Calibri"/>
            </a:endParaRPr>
          </a:p>
          <a:p>
            <a:pPr lvl="1" marL="755650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800" spc="-5">
                <a:latin typeface="Calibri"/>
                <a:cs typeface="Calibri"/>
              </a:rPr>
              <a:t>Selma</a:t>
            </a:r>
            <a:endParaRPr sz="2800">
              <a:latin typeface="Calibri"/>
              <a:cs typeface="Calibri"/>
            </a:endParaRPr>
          </a:p>
          <a:p>
            <a:pPr lvl="1" marL="755650" indent="-28575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800" spc="-10">
                <a:latin typeface="Calibri"/>
                <a:cs typeface="Calibri"/>
              </a:rPr>
              <a:t>Montgomery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Civil </a:t>
            </a:r>
            <a:r>
              <a:rPr dirty="0" sz="3200" spc="-10">
                <a:latin typeface="Calibri"/>
                <a:cs typeface="Calibri"/>
              </a:rPr>
              <a:t>Rights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Museum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5">
                <a:latin typeface="Calibri"/>
                <a:cs typeface="Calibri"/>
              </a:rPr>
              <a:t>Kelly Ingram </a:t>
            </a:r>
            <a:r>
              <a:rPr dirty="0" sz="3200" spc="-20">
                <a:latin typeface="Calibri"/>
                <a:cs typeface="Calibri"/>
              </a:rPr>
              <a:t>Park,</a:t>
            </a:r>
            <a:r>
              <a:rPr dirty="0" sz="3200" spc="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Birmingham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20">
                <a:latin typeface="Calibri"/>
                <a:cs typeface="Calibri"/>
              </a:rPr>
              <a:t>Rochester </a:t>
            </a:r>
            <a:r>
              <a:rPr dirty="0" sz="3200">
                <a:latin typeface="Calibri"/>
                <a:cs typeface="Calibri"/>
              </a:rPr>
              <a:t>Civil </a:t>
            </a:r>
            <a:r>
              <a:rPr dirty="0" sz="3200" spc="-5">
                <a:latin typeface="Calibri"/>
                <a:cs typeface="Calibri"/>
              </a:rPr>
              <a:t>Rights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Park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Alice</a:t>
            </a:r>
            <a:r>
              <a:rPr dirty="0" spc="-60"/>
              <a:t> </a:t>
            </a:r>
            <a:r>
              <a:rPr dirty="0" spc="-65"/>
              <a:t>Young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3115"/>
            <a:ext cx="5577840" cy="446024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355600" marR="5080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0">
                <a:latin typeface="Calibri"/>
                <a:cs typeface="Calibri"/>
              </a:rPr>
              <a:t>Pioneered </a:t>
            </a:r>
            <a:r>
              <a:rPr dirty="0" sz="3000">
                <a:latin typeface="Calibri"/>
                <a:cs typeface="Calibri"/>
              </a:rPr>
              <a:t>as an </a:t>
            </a:r>
            <a:r>
              <a:rPr dirty="0" sz="3000" spc="-10">
                <a:latin typeface="Calibri"/>
                <a:cs typeface="Calibri"/>
              </a:rPr>
              <a:t>African American  </a:t>
            </a:r>
            <a:r>
              <a:rPr dirty="0" sz="3000" spc="-15">
                <a:latin typeface="Calibri"/>
                <a:cs typeface="Calibri"/>
              </a:rPr>
              <a:t>educator </a:t>
            </a:r>
            <a:r>
              <a:rPr dirty="0" sz="3000" spc="-25">
                <a:latin typeface="Calibri"/>
                <a:cs typeface="Calibri"/>
              </a:rPr>
              <a:t>for </a:t>
            </a:r>
            <a:r>
              <a:rPr dirty="0" sz="3000">
                <a:latin typeface="Calibri"/>
                <a:cs typeface="Calibri"/>
              </a:rPr>
              <a:t>4 </a:t>
            </a:r>
            <a:r>
              <a:rPr dirty="0" sz="3000" spc="-10">
                <a:latin typeface="Calibri"/>
                <a:cs typeface="Calibri"/>
              </a:rPr>
              <a:t>decades</a:t>
            </a:r>
            <a:r>
              <a:rPr dirty="0" sz="3000" spc="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(1952)</a:t>
            </a:r>
            <a:endParaRPr sz="3000">
              <a:latin typeface="Calibri"/>
              <a:cs typeface="Calibri"/>
            </a:endParaRPr>
          </a:p>
          <a:p>
            <a:pPr marL="355600" marR="501650" indent="-342900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0">
                <a:latin typeface="Calibri"/>
                <a:cs typeface="Calibri"/>
              </a:rPr>
              <a:t>Districts </a:t>
            </a:r>
            <a:r>
              <a:rPr dirty="0" sz="3000" spc="-20">
                <a:latin typeface="Calibri"/>
                <a:cs typeface="Calibri"/>
              </a:rPr>
              <a:t>first </a:t>
            </a:r>
            <a:r>
              <a:rPr dirty="0" sz="3000" spc="-10">
                <a:latin typeface="Calibri"/>
                <a:cs typeface="Calibri"/>
              </a:rPr>
              <a:t>African-American  </a:t>
            </a:r>
            <a:r>
              <a:rPr dirty="0" sz="3000" spc="-45">
                <a:latin typeface="Calibri"/>
                <a:cs typeface="Calibri"/>
              </a:rPr>
              <a:t>teacher, </a:t>
            </a:r>
            <a:r>
              <a:rPr dirty="0" sz="3000" spc="-5">
                <a:latin typeface="Calibri"/>
                <a:cs typeface="Calibri"/>
              </a:rPr>
              <a:t>Vice Principal, and  Principal</a:t>
            </a:r>
            <a:endParaRPr sz="3000">
              <a:latin typeface="Calibri"/>
              <a:cs typeface="Calibri"/>
            </a:endParaRPr>
          </a:p>
          <a:p>
            <a:pPr marL="355600" marR="758825" indent="-342900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Calibri"/>
                <a:cs typeface="Calibri"/>
              </a:rPr>
              <a:t>Supervised </a:t>
            </a:r>
            <a:r>
              <a:rPr dirty="0" sz="3000" spc="-20">
                <a:latin typeface="Calibri"/>
                <a:cs typeface="Calibri"/>
              </a:rPr>
              <a:t>first integration  program </a:t>
            </a:r>
            <a:r>
              <a:rPr dirty="0" sz="3000" spc="-5">
                <a:latin typeface="Calibri"/>
                <a:cs typeface="Calibri"/>
              </a:rPr>
              <a:t>including the Urban  Suburban</a:t>
            </a:r>
            <a:r>
              <a:rPr dirty="0" sz="3000" spc="-15">
                <a:latin typeface="Calibri"/>
                <a:cs typeface="Calibri"/>
              </a:rPr>
              <a:t> Program</a:t>
            </a:r>
            <a:endParaRPr sz="3000">
              <a:latin typeface="Calibri"/>
              <a:cs typeface="Calibri"/>
            </a:endParaRPr>
          </a:p>
          <a:p>
            <a:pPr marL="355600" marR="921385" indent="-342900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Calibri"/>
                <a:cs typeface="Calibri"/>
              </a:rPr>
              <a:t>Helped </a:t>
            </a:r>
            <a:r>
              <a:rPr dirty="0" sz="3000" spc="-20">
                <a:latin typeface="Calibri"/>
                <a:cs typeface="Calibri"/>
              </a:rPr>
              <a:t>to </a:t>
            </a:r>
            <a:r>
              <a:rPr dirty="0" sz="3000" spc="-15">
                <a:latin typeface="Calibri"/>
                <a:cs typeface="Calibri"/>
              </a:rPr>
              <a:t>establish </a:t>
            </a:r>
            <a:r>
              <a:rPr dirty="0" sz="3000" spc="-10">
                <a:latin typeface="Calibri"/>
                <a:cs typeface="Calibri"/>
              </a:rPr>
              <a:t>Monroe  </a:t>
            </a:r>
            <a:r>
              <a:rPr dirty="0" sz="3000" spc="-5">
                <a:latin typeface="Calibri"/>
                <a:cs typeface="Calibri"/>
              </a:rPr>
              <a:t>Community </a:t>
            </a:r>
            <a:r>
              <a:rPr dirty="0" sz="3000" spc="-10">
                <a:latin typeface="Calibri"/>
                <a:cs typeface="Calibri"/>
              </a:rPr>
              <a:t>College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(1961)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64300" y="1600200"/>
            <a:ext cx="2222500" cy="300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2339" y="180250"/>
            <a:ext cx="4375150" cy="1372235"/>
          </a:xfrm>
          <a:prstGeom prst="rect"/>
        </p:spPr>
        <p:txBody>
          <a:bodyPr wrap="square" lIns="0" tIns="297180" rIns="0" bIns="0" rtlCol="0" vert="horz">
            <a:spAutoFit/>
          </a:bodyPr>
          <a:lstStyle/>
          <a:p>
            <a:pPr marL="356235">
              <a:lnSpc>
                <a:spcPct val="100000"/>
              </a:lnSpc>
              <a:spcBef>
                <a:spcPts val="2340"/>
              </a:spcBef>
            </a:pPr>
            <a:r>
              <a:rPr dirty="0" spc="-25"/>
              <a:t>Rochester</a:t>
            </a:r>
            <a:r>
              <a:rPr dirty="0" spc="-35"/>
              <a:t> </a:t>
            </a:r>
            <a:r>
              <a:rPr dirty="0" spc="-15"/>
              <a:t>History</a:t>
            </a: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800" spc="-10"/>
              <a:t>Edited </a:t>
            </a:r>
            <a:r>
              <a:rPr dirty="0" sz="1800" spc="-5"/>
              <a:t>by </a:t>
            </a:r>
            <a:r>
              <a:rPr dirty="0" sz="1800" spc="-15"/>
              <a:t>Blake </a:t>
            </a:r>
            <a:r>
              <a:rPr dirty="0" sz="1800" spc="-25"/>
              <a:t>McKelvey, </a:t>
            </a:r>
            <a:r>
              <a:rPr dirty="0" sz="1800" spc="-5"/>
              <a:t>City </a:t>
            </a:r>
            <a:r>
              <a:rPr dirty="0" sz="1800" spc="-10"/>
              <a:t>Historian </a:t>
            </a:r>
            <a:r>
              <a:rPr dirty="0" sz="1800"/>
              <a:t>-</a:t>
            </a:r>
            <a:r>
              <a:rPr dirty="0" sz="1800" spc="50"/>
              <a:t> </a:t>
            </a:r>
            <a:r>
              <a:rPr dirty="0" sz="1800"/>
              <a:t>1959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Miss </a:t>
            </a:r>
            <a:r>
              <a:rPr dirty="0" spc="-15"/>
              <a:t>Patience </a:t>
            </a:r>
            <a:r>
              <a:rPr dirty="0"/>
              <a:t>Johnson, the </a:t>
            </a:r>
            <a:r>
              <a:rPr dirty="0" spc="-20"/>
              <a:t>first </a:t>
            </a:r>
            <a:r>
              <a:rPr dirty="0" spc="-15"/>
              <a:t>Negro to </a:t>
            </a:r>
            <a:r>
              <a:rPr dirty="0" spc="-20"/>
              <a:t>graduate  </a:t>
            </a:r>
            <a:r>
              <a:rPr dirty="0" spc="-15"/>
              <a:t>from </a:t>
            </a:r>
            <a:r>
              <a:rPr dirty="0"/>
              <a:t>the </a:t>
            </a:r>
            <a:r>
              <a:rPr dirty="0" spc="-15"/>
              <a:t>Rochester </a:t>
            </a:r>
            <a:r>
              <a:rPr dirty="0" spc="-5"/>
              <a:t>High </a:t>
            </a:r>
            <a:r>
              <a:rPr dirty="0"/>
              <a:t>School </a:t>
            </a:r>
            <a:r>
              <a:rPr dirty="0" spc="-5"/>
              <a:t>in </a:t>
            </a:r>
            <a:r>
              <a:rPr dirty="0"/>
              <a:t>1878, </a:t>
            </a:r>
            <a:r>
              <a:rPr dirty="0" spc="-10"/>
              <a:t>became </a:t>
            </a:r>
            <a:r>
              <a:rPr dirty="0"/>
              <a:t>a  </a:t>
            </a:r>
            <a:r>
              <a:rPr dirty="0" spc="-10"/>
              <a:t>teacher </a:t>
            </a:r>
            <a:r>
              <a:rPr dirty="0" spc="-15"/>
              <a:t>at </a:t>
            </a:r>
            <a:r>
              <a:rPr dirty="0" spc="-5"/>
              <a:t>nearby Lima; her </a:t>
            </a:r>
            <a:r>
              <a:rPr dirty="0" spc="-10"/>
              <a:t>brother </a:t>
            </a:r>
            <a:r>
              <a:rPr dirty="0"/>
              <a:t>Harry </a:t>
            </a:r>
            <a:r>
              <a:rPr dirty="0" spc="-15"/>
              <a:t>was  </a:t>
            </a:r>
            <a:r>
              <a:rPr dirty="0" spc="-5"/>
              <a:t>perhaps </a:t>
            </a:r>
            <a:r>
              <a:rPr dirty="0"/>
              <a:t>the </a:t>
            </a:r>
            <a:r>
              <a:rPr dirty="0" spc="-20"/>
              <a:t>first </a:t>
            </a:r>
            <a:r>
              <a:rPr dirty="0" spc="-15"/>
              <a:t>Negro to </a:t>
            </a:r>
            <a:r>
              <a:rPr dirty="0" spc="-10"/>
              <a:t>practice law </a:t>
            </a:r>
            <a:r>
              <a:rPr dirty="0" spc="-5"/>
              <a:t>in  </a:t>
            </a:r>
            <a:r>
              <a:rPr dirty="0" spc="-40"/>
              <a:t>Rochester, </a:t>
            </a:r>
            <a:r>
              <a:rPr dirty="0" spc="-20"/>
              <a:t>followed </a:t>
            </a:r>
            <a:r>
              <a:rPr dirty="0" spc="-5"/>
              <a:t>shortly in </a:t>
            </a:r>
            <a:r>
              <a:rPr dirty="0"/>
              <a:t>the </a:t>
            </a:r>
            <a:r>
              <a:rPr dirty="0" spc="-5"/>
              <a:t>early nineties by  Charles</a:t>
            </a:r>
            <a:r>
              <a:rPr dirty="0"/>
              <a:t> </a:t>
            </a:r>
            <a:r>
              <a:rPr dirty="0" spc="-10"/>
              <a:t>Lee.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2339" y="180250"/>
            <a:ext cx="4375150" cy="1372235"/>
          </a:xfrm>
          <a:prstGeom prst="rect"/>
        </p:spPr>
        <p:txBody>
          <a:bodyPr wrap="square" lIns="0" tIns="297180" rIns="0" bIns="0" rtlCol="0" vert="horz">
            <a:spAutoFit/>
          </a:bodyPr>
          <a:lstStyle/>
          <a:p>
            <a:pPr marL="356235">
              <a:lnSpc>
                <a:spcPct val="100000"/>
              </a:lnSpc>
              <a:spcBef>
                <a:spcPts val="2340"/>
              </a:spcBef>
            </a:pPr>
            <a:r>
              <a:rPr dirty="0" spc="-25"/>
              <a:t>Rochester</a:t>
            </a:r>
            <a:r>
              <a:rPr dirty="0" spc="-35"/>
              <a:t> </a:t>
            </a:r>
            <a:r>
              <a:rPr dirty="0" spc="-15"/>
              <a:t>History</a:t>
            </a: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800" spc="-10"/>
              <a:t>Edited </a:t>
            </a:r>
            <a:r>
              <a:rPr dirty="0" sz="1800" spc="-5"/>
              <a:t>by </a:t>
            </a:r>
            <a:r>
              <a:rPr dirty="0" sz="1800" spc="-15"/>
              <a:t>Blake </a:t>
            </a:r>
            <a:r>
              <a:rPr dirty="0" sz="1800" spc="-25"/>
              <a:t>McKelvey, </a:t>
            </a:r>
            <a:r>
              <a:rPr dirty="0" sz="1800" spc="-5"/>
              <a:t>City </a:t>
            </a:r>
            <a:r>
              <a:rPr dirty="0" sz="1800" spc="-10"/>
              <a:t>Historian </a:t>
            </a:r>
            <a:r>
              <a:rPr dirty="0" sz="1800"/>
              <a:t>-</a:t>
            </a:r>
            <a:r>
              <a:rPr dirty="0" sz="1800" spc="50"/>
              <a:t> </a:t>
            </a:r>
            <a:r>
              <a:rPr dirty="0" sz="1800"/>
              <a:t>1959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916939" y="2066036"/>
            <a:ext cx="7241540" cy="32105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800">
                <a:latin typeface="Calibri"/>
                <a:cs typeface="Calibri"/>
              </a:rPr>
              <a:t>“Throughout </a:t>
            </a:r>
            <a:r>
              <a:rPr dirty="0" sz="2800" spc="-5">
                <a:latin typeface="Calibri"/>
                <a:cs typeface="Calibri"/>
              </a:rPr>
              <a:t>our </a:t>
            </a:r>
            <a:r>
              <a:rPr dirty="0" sz="2800" spc="-35">
                <a:latin typeface="Calibri"/>
                <a:cs typeface="Calibri"/>
              </a:rPr>
              <a:t>history, </a:t>
            </a:r>
            <a:r>
              <a:rPr dirty="0" sz="2800" spc="-15">
                <a:latin typeface="Calibri"/>
                <a:cs typeface="Calibri"/>
              </a:rPr>
              <a:t>stalwarts </a:t>
            </a:r>
            <a:r>
              <a:rPr dirty="0" sz="2800" spc="-5">
                <a:latin typeface="Calibri"/>
                <a:cs typeface="Calibri"/>
              </a:rPr>
              <a:t>of equality and  justice </a:t>
            </a:r>
            <a:r>
              <a:rPr dirty="0" sz="2800" spc="-20">
                <a:latin typeface="Calibri"/>
                <a:cs typeface="Calibri"/>
              </a:rPr>
              <a:t>have </a:t>
            </a:r>
            <a:r>
              <a:rPr dirty="0" sz="2800" spc="-5">
                <a:latin typeface="Calibri"/>
                <a:cs typeface="Calibri"/>
              </a:rPr>
              <a:t>risen throughout </a:t>
            </a:r>
            <a:r>
              <a:rPr dirty="0" sz="2800">
                <a:latin typeface="Calibri"/>
                <a:cs typeface="Calibri"/>
              </a:rPr>
              <a:t>the </a:t>
            </a:r>
            <a:r>
              <a:rPr dirty="0" sz="2800" spc="-15">
                <a:latin typeface="Calibri"/>
                <a:cs typeface="Calibri"/>
              </a:rPr>
              <a:t>generations. </a:t>
            </a:r>
            <a:r>
              <a:rPr dirty="0" sz="2800" spc="-55">
                <a:latin typeface="Calibri"/>
                <a:cs typeface="Calibri"/>
              </a:rPr>
              <a:t>We  </a:t>
            </a:r>
            <a:r>
              <a:rPr dirty="0" sz="2800" spc="-5">
                <a:latin typeface="Calibri"/>
                <a:cs typeface="Calibri"/>
              </a:rPr>
              <a:t>need </a:t>
            </a:r>
            <a:r>
              <a:rPr dirty="0" sz="2800" spc="-15">
                <a:latin typeface="Calibri"/>
                <a:cs typeface="Calibri"/>
              </a:rPr>
              <a:t>to </a:t>
            </a:r>
            <a:r>
              <a:rPr dirty="0" sz="2800" spc="-10">
                <a:latin typeface="Calibri"/>
                <a:cs typeface="Calibri"/>
              </a:rPr>
              <a:t>study </a:t>
            </a:r>
            <a:r>
              <a:rPr dirty="0" sz="2800" spc="-5">
                <a:latin typeface="Calibri"/>
                <a:cs typeface="Calibri"/>
              </a:rPr>
              <a:t>their methods, </a:t>
            </a:r>
            <a:r>
              <a:rPr dirty="0" sz="2800" spc="-10">
                <a:latin typeface="Calibri"/>
                <a:cs typeface="Calibri"/>
              </a:rPr>
              <a:t>highlight </a:t>
            </a:r>
            <a:r>
              <a:rPr dirty="0" sz="2800" spc="-5">
                <a:latin typeface="Calibri"/>
                <a:cs typeface="Calibri"/>
              </a:rPr>
              <a:t>their  accomplishments, </a:t>
            </a:r>
            <a:r>
              <a:rPr dirty="0" sz="2800">
                <a:latin typeface="Calibri"/>
                <a:cs typeface="Calibri"/>
              </a:rPr>
              <a:t>and </a:t>
            </a:r>
            <a:r>
              <a:rPr dirty="0" sz="2800" spc="-20">
                <a:latin typeface="Calibri"/>
                <a:cs typeface="Calibri"/>
              </a:rPr>
              <a:t>retool </a:t>
            </a:r>
            <a:r>
              <a:rPr dirty="0" sz="2800" spc="-5">
                <a:latin typeface="Calibri"/>
                <a:cs typeface="Calibri"/>
              </a:rPr>
              <a:t>their </a:t>
            </a:r>
            <a:r>
              <a:rPr dirty="0" sz="2800" spc="-10">
                <a:latin typeface="Calibri"/>
                <a:cs typeface="Calibri"/>
              </a:rPr>
              <a:t>methodologies  </a:t>
            </a:r>
            <a:r>
              <a:rPr dirty="0" sz="2800" spc="-15">
                <a:latin typeface="Calibri"/>
                <a:cs typeface="Calibri"/>
              </a:rPr>
              <a:t>to </a:t>
            </a:r>
            <a:r>
              <a:rPr dirty="0" sz="2800" spc="-10">
                <a:latin typeface="Calibri"/>
                <a:cs typeface="Calibri"/>
              </a:rPr>
              <a:t>address </a:t>
            </a:r>
            <a:r>
              <a:rPr dirty="0" sz="2800" spc="-30">
                <a:latin typeface="Calibri"/>
                <a:cs typeface="Calibri"/>
              </a:rPr>
              <a:t>today’s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challenges.”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latin typeface="Calibri"/>
                <a:cs typeface="Calibri"/>
              </a:rPr>
              <a:t>Ruth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Scott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5">
                <a:latin typeface="Calibri"/>
                <a:cs typeface="Calibri"/>
              </a:rPr>
              <a:t>D&amp;C </a:t>
            </a:r>
            <a:r>
              <a:rPr dirty="0" sz="1200" spc="-10">
                <a:latin typeface="Calibri"/>
                <a:cs typeface="Calibri"/>
              </a:rPr>
              <a:t>Feb.</a:t>
            </a:r>
            <a:r>
              <a:rPr dirty="0" sz="1200">
                <a:latin typeface="Calibri"/>
                <a:cs typeface="Calibri"/>
              </a:rPr>
              <a:t> 2014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5025" y="465836"/>
            <a:ext cx="2392680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Our</a:t>
            </a:r>
            <a:r>
              <a:rPr dirty="0" spc="-55"/>
              <a:t> </a:t>
            </a:r>
            <a:r>
              <a:rPr dirty="0" spc="-5"/>
              <a:t>Vision</a:t>
            </a:r>
          </a:p>
        </p:txBody>
      </p:sp>
      <p:sp>
        <p:nvSpPr>
          <p:cNvPr id="3" name="object 3"/>
          <p:cNvSpPr/>
          <p:nvPr/>
        </p:nvSpPr>
        <p:spPr>
          <a:xfrm>
            <a:off x="1325352" y="1600200"/>
            <a:ext cx="6493292" cy="4525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5025" y="465836"/>
            <a:ext cx="2392680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Our</a:t>
            </a:r>
            <a:r>
              <a:rPr dirty="0" spc="-55"/>
              <a:t> </a:t>
            </a:r>
            <a:r>
              <a:rPr dirty="0" spc="-5"/>
              <a:t>Vision</a:t>
            </a:r>
          </a:p>
        </p:txBody>
      </p:sp>
      <p:sp>
        <p:nvSpPr>
          <p:cNvPr id="3" name="object 3"/>
          <p:cNvSpPr/>
          <p:nvPr/>
        </p:nvSpPr>
        <p:spPr>
          <a:xfrm>
            <a:off x="3063344" y="1600200"/>
            <a:ext cx="3017312" cy="4525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5025" y="465836"/>
            <a:ext cx="2392680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Our</a:t>
            </a:r>
            <a:r>
              <a:rPr dirty="0" spc="-55"/>
              <a:t> </a:t>
            </a:r>
            <a:r>
              <a:rPr dirty="0" spc="-5"/>
              <a:t>Vision</a:t>
            </a:r>
          </a:p>
        </p:txBody>
      </p:sp>
      <p:sp>
        <p:nvSpPr>
          <p:cNvPr id="3" name="object 3"/>
          <p:cNvSpPr/>
          <p:nvPr/>
        </p:nvSpPr>
        <p:spPr>
          <a:xfrm>
            <a:off x="1581158" y="1600200"/>
            <a:ext cx="5981683" cy="4525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5025" y="465836"/>
            <a:ext cx="2392680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Our</a:t>
            </a:r>
            <a:r>
              <a:rPr dirty="0" spc="-55"/>
              <a:t> </a:t>
            </a:r>
            <a:r>
              <a:rPr dirty="0" spc="-5"/>
              <a:t>Vision</a:t>
            </a:r>
          </a:p>
        </p:txBody>
      </p:sp>
      <p:sp>
        <p:nvSpPr>
          <p:cNvPr id="3" name="object 3"/>
          <p:cNvSpPr/>
          <p:nvPr/>
        </p:nvSpPr>
        <p:spPr>
          <a:xfrm>
            <a:off x="2761928" y="1600200"/>
            <a:ext cx="3620143" cy="4525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5025" y="465836"/>
            <a:ext cx="2392680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Our</a:t>
            </a:r>
            <a:r>
              <a:rPr dirty="0" spc="-55"/>
              <a:t> </a:t>
            </a:r>
            <a:r>
              <a:rPr dirty="0" spc="-5"/>
              <a:t>Vision</a:t>
            </a:r>
          </a:p>
        </p:txBody>
      </p:sp>
      <p:sp>
        <p:nvSpPr>
          <p:cNvPr id="3" name="object 3"/>
          <p:cNvSpPr/>
          <p:nvPr/>
        </p:nvSpPr>
        <p:spPr>
          <a:xfrm>
            <a:off x="1574800" y="1524000"/>
            <a:ext cx="59944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7592" y="465836"/>
            <a:ext cx="5507355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Local </a:t>
            </a:r>
            <a:r>
              <a:rPr dirty="0" spc="-5"/>
              <a:t>Civil </a:t>
            </a:r>
            <a:r>
              <a:rPr dirty="0" spc="-10"/>
              <a:t>Rights </a:t>
            </a:r>
            <a:r>
              <a:rPr dirty="0" spc="-15"/>
              <a:t>History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081"/>
            <a:ext cx="4588510" cy="3536950"/>
          </a:xfrm>
          <a:prstGeom prst="rect">
            <a:avLst/>
          </a:prstGeom>
        </p:spPr>
        <p:txBody>
          <a:bodyPr wrap="square" lIns="0" tIns="1104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latin typeface="Calibri"/>
                <a:cs typeface="Calibri"/>
              </a:rPr>
              <a:t>Harriet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35">
                <a:latin typeface="Calibri"/>
                <a:cs typeface="Calibri"/>
              </a:rPr>
              <a:t>Tubman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latin typeface="Calibri"/>
                <a:cs typeface="Calibri"/>
              </a:rPr>
              <a:t>Frederick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Douglass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10">
                <a:latin typeface="Calibri"/>
                <a:cs typeface="Calibri"/>
              </a:rPr>
              <a:t>Dr. </a:t>
            </a:r>
            <a:r>
              <a:rPr dirty="0" sz="3200">
                <a:latin typeface="Calibri"/>
                <a:cs typeface="Calibri"/>
              </a:rPr>
              <a:t>Charles</a:t>
            </a:r>
            <a:r>
              <a:rPr dirty="0" sz="3200" spc="10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Lunsford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latin typeface="Calibri"/>
                <a:cs typeface="Calibri"/>
              </a:rPr>
              <a:t>Mildred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Johnson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Lena </a:t>
            </a:r>
            <a:r>
              <a:rPr dirty="0" sz="3200" spc="-15">
                <a:latin typeface="Calibri"/>
                <a:cs typeface="Calibri"/>
              </a:rPr>
              <a:t>Gantt </a:t>
            </a:r>
            <a:r>
              <a:rPr dirty="0" sz="3200" spc="-10">
                <a:latin typeface="Calibri"/>
                <a:cs typeface="Calibri"/>
              </a:rPr>
              <a:t>&amp; David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Gantt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Ruth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Scott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7592" y="465836"/>
            <a:ext cx="5507355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Local </a:t>
            </a:r>
            <a:r>
              <a:rPr dirty="0" spc="-5"/>
              <a:t>Civil </a:t>
            </a:r>
            <a:r>
              <a:rPr dirty="0" spc="-10"/>
              <a:t>Rights </a:t>
            </a:r>
            <a:r>
              <a:rPr dirty="0" spc="-15"/>
              <a:t>History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081"/>
            <a:ext cx="3899535" cy="3536950"/>
          </a:xfrm>
          <a:prstGeom prst="rect">
            <a:avLst/>
          </a:prstGeom>
        </p:spPr>
        <p:txBody>
          <a:bodyPr wrap="square" lIns="0" tIns="1104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90">
                <a:latin typeface="Calibri"/>
                <a:cs typeface="Calibri"/>
              </a:rPr>
              <a:t>Rev. </a:t>
            </a:r>
            <a:r>
              <a:rPr dirty="0" sz="3200" spc="-10">
                <a:latin typeface="Calibri"/>
                <a:cs typeface="Calibri"/>
              </a:rPr>
              <a:t>Raymond</a:t>
            </a:r>
            <a:r>
              <a:rPr dirty="0" sz="3200" spc="60">
                <a:latin typeface="Calibri"/>
                <a:cs typeface="Calibri"/>
              </a:rPr>
              <a:t> </a:t>
            </a:r>
            <a:r>
              <a:rPr dirty="0" sz="3200" spc="-30">
                <a:latin typeface="Calibri"/>
                <a:cs typeface="Calibri"/>
              </a:rPr>
              <a:t>Graves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10">
                <a:latin typeface="Calibri"/>
                <a:cs typeface="Calibri"/>
              </a:rPr>
              <a:t>Dr. </a:t>
            </a:r>
            <a:r>
              <a:rPr dirty="0" sz="3200" spc="-30">
                <a:latin typeface="Calibri"/>
                <a:cs typeface="Calibri"/>
              </a:rPr>
              <a:t>Walter</a:t>
            </a:r>
            <a:r>
              <a:rPr dirty="0" sz="3200" spc="10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Cooper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10">
                <a:latin typeface="Calibri"/>
                <a:cs typeface="Calibri"/>
              </a:rPr>
              <a:t>Dr. </a:t>
            </a:r>
            <a:r>
              <a:rPr dirty="0" sz="3200" spc="-5">
                <a:latin typeface="Calibri"/>
                <a:cs typeface="Calibri"/>
              </a:rPr>
              <a:t>John</a:t>
            </a:r>
            <a:r>
              <a:rPr dirty="0" sz="3200" spc="105">
                <a:latin typeface="Calibri"/>
                <a:cs typeface="Calibri"/>
              </a:rPr>
              <a:t> </a:t>
            </a:r>
            <a:r>
              <a:rPr dirty="0" sz="3200" spc="-40">
                <a:latin typeface="Calibri"/>
                <a:cs typeface="Calibri"/>
              </a:rPr>
              <a:t>Walker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5">
                <a:latin typeface="Calibri"/>
                <a:cs typeface="Calibri"/>
              </a:rPr>
              <a:t>Ursula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Burns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latin typeface="Calibri"/>
                <a:cs typeface="Calibri"/>
              </a:rPr>
              <a:t>Malcolm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Alice </a:t>
            </a:r>
            <a:r>
              <a:rPr dirty="0" sz="3200" spc="-50">
                <a:latin typeface="Calibri"/>
                <a:cs typeface="Calibri"/>
              </a:rPr>
              <a:t>Young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7592" y="465836"/>
            <a:ext cx="5507355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Local </a:t>
            </a:r>
            <a:r>
              <a:rPr dirty="0" spc="-5"/>
              <a:t>Civil </a:t>
            </a:r>
            <a:r>
              <a:rPr dirty="0" spc="-10"/>
              <a:t>Rights </a:t>
            </a:r>
            <a:r>
              <a:rPr dirty="0" spc="-15"/>
              <a:t>History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8836"/>
            <a:ext cx="8065770" cy="353567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90">
                <a:latin typeface="Calibri"/>
                <a:cs typeface="Calibri"/>
              </a:rPr>
              <a:t>Rev. </a:t>
            </a:r>
            <a:r>
              <a:rPr dirty="0" sz="3200">
                <a:latin typeface="Calibri"/>
                <a:cs typeface="Calibri"/>
              </a:rPr>
              <a:t>Marvin Chandler </a:t>
            </a:r>
            <a:r>
              <a:rPr dirty="0" sz="3200" spc="-10">
                <a:latin typeface="Calibri"/>
                <a:cs typeface="Calibri"/>
              </a:rPr>
              <a:t>&amp; </a:t>
            </a:r>
            <a:r>
              <a:rPr dirty="0" sz="3200" spc="-90">
                <a:latin typeface="Calibri"/>
                <a:cs typeface="Calibri"/>
              </a:rPr>
              <a:t>Rev. </a:t>
            </a:r>
            <a:r>
              <a:rPr dirty="0" sz="3200" spc="-10">
                <a:latin typeface="Calibri"/>
                <a:cs typeface="Calibri"/>
              </a:rPr>
              <a:t>Franklin Florence-  </a:t>
            </a:r>
            <a:r>
              <a:rPr dirty="0" sz="3200" spc="-20">
                <a:latin typeface="Calibri"/>
                <a:cs typeface="Calibri"/>
              </a:rPr>
              <a:t>integral </a:t>
            </a:r>
            <a:r>
              <a:rPr dirty="0" sz="3200" spc="-5">
                <a:latin typeface="Calibri"/>
                <a:cs typeface="Calibri"/>
              </a:rPr>
              <a:t>in </a:t>
            </a:r>
            <a:r>
              <a:rPr dirty="0" sz="3200">
                <a:latin typeface="Calibri"/>
                <a:cs typeface="Calibri"/>
              </a:rPr>
              <a:t>the launch </a:t>
            </a:r>
            <a:r>
              <a:rPr dirty="0" sz="3200" spc="-5">
                <a:latin typeface="Calibri"/>
                <a:cs typeface="Calibri"/>
              </a:rPr>
              <a:t>of </a:t>
            </a:r>
            <a:r>
              <a:rPr dirty="0" sz="3200">
                <a:latin typeface="Calibri"/>
                <a:cs typeface="Calibri"/>
              </a:rPr>
              <a:t>the FIGHT  </a:t>
            </a:r>
            <a:r>
              <a:rPr dirty="0" sz="3200" spc="-15">
                <a:latin typeface="Calibri"/>
                <a:cs typeface="Calibri"/>
              </a:rPr>
              <a:t>organization.</a:t>
            </a:r>
            <a:endParaRPr sz="3200">
              <a:latin typeface="Calibri"/>
              <a:cs typeface="Calibri"/>
            </a:endParaRPr>
          </a:p>
          <a:p>
            <a:pPr marL="355600" marR="14033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47040" algn="l"/>
                <a:tab pos="447675" algn="l"/>
              </a:tabLst>
            </a:pPr>
            <a:r>
              <a:rPr dirty="0"/>
              <a:t>	</a:t>
            </a:r>
            <a:r>
              <a:rPr dirty="0" sz="3200" spc="-20">
                <a:latin typeface="Calibri"/>
                <a:cs typeface="Calibri"/>
              </a:rPr>
              <a:t>Played </a:t>
            </a:r>
            <a:r>
              <a:rPr dirty="0" sz="3200" spc="-5">
                <a:latin typeface="Calibri"/>
                <a:cs typeface="Calibri"/>
              </a:rPr>
              <a:t>a </a:t>
            </a:r>
            <a:r>
              <a:rPr dirty="0" sz="3200" spc="-50">
                <a:latin typeface="Calibri"/>
                <a:cs typeface="Calibri"/>
              </a:rPr>
              <a:t>key </a:t>
            </a:r>
            <a:r>
              <a:rPr dirty="0" sz="3200" spc="-20">
                <a:latin typeface="Calibri"/>
                <a:cs typeface="Calibri"/>
              </a:rPr>
              <a:t>role </a:t>
            </a:r>
            <a:r>
              <a:rPr dirty="0" sz="3200" spc="-5">
                <a:latin typeface="Calibri"/>
                <a:cs typeface="Calibri"/>
              </a:rPr>
              <a:t>in </a:t>
            </a:r>
            <a:r>
              <a:rPr dirty="0" sz="3200" spc="-20">
                <a:latin typeface="Calibri"/>
                <a:cs typeface="Calibri"/>
              </a:rPr>
              <a:t>FIGHT’s </a:t>
            </a:r>
            <a:r>
              <a:rPr dirty="0" sz="3200" spc="-5">
                <a:latin typeface="Calibri"/>
                <a:cs typeface="Calibri"/>
              </a:rPr>
              <a:t>negotiations with  </a:t>
            </a:r>
            <a:r>
              <a:rPr dirty="0" sz="3200" spc="-15">
                <a:latin typeface="Calibri"/>
                <a:cs typeface="Calibri"/>
              </a:rPr>
              <a:t>Eastman Kodak </a:t>
            </a:r>
            <a:r>
              <a:rPr dirty="0" sz="3200" spc="-20">
                <a:latin typeface="Calibri"/>
                <a:cs typeface="Calibri"/>
              </a:rPr>
              <a:t>to </a:t>
            </a:r>
            <a:r>
              <a:rPr dirty="0" sz="3200" spc="-10">
                <a:latin typeface="Calibri"/>
                <a:cs typeface="Calibri"/>
              </a:rPr>
              <a:t>develop </a:t>
            </a:r>
            <a:r>
              <a:rPr dirty="0" sz="3200" spc="-5">
                <a:latin typeface="Calibri"/>
                <a:cs typeface="Calibri"/>
              </a:rPr>
              <a:t>a job </a:t>
            </a:r>
            <a:r>
              <a:rPr dirty="0" sz="3200" spc="-10">
                <a:latin typeface="Calibri"/>
                <a:cs typeface="Calibri"/>
              </a:rPr>
              <a:t>training  </a:t>
            </a:r>
            <a:r>
              <a:rPr dirty="0" sz="3200" spc="-20">
                <a:latin typeface="Calibri"/>
                <a:cs typeface="Calibri"/>
              </a:rPr>
              <a:t>program </a:t>
            </a:r>
            <a:r>
              <a:rPr dirty="0" sz="3200" spc="-30">
                <a:latin typeface="Calibri"/>
                <a:cs typeface="Calibri"/>
              </a:rPr>
              <a:t>for </a:t>
            </a:r>
            <a:r>
              <a:rPr dirty="0" sz="3200">
                <a:latin typeface="Calibri"/>
                <a:cs typeface="Calibri"/>
              </a:rPr>
              <a:t>the </a:t>
            </a:r>
            <a:r>
              <a:rPr dirty="0" sz="3200" spc="-20">
                <a:latin typeface="Calibri"/>
                <a:cs typeface="Calibri"/>
              </a:rPr>
              <a:t>large </a:t>
            </a:r>
            <a:r>
              <a:rPr dirty="0" sz="3200">
                <a:latin typeface="Calibri"/>
                <a:cs typeface="Calibri"/>
              </a:rPr>
              <a:t>number </a:t>
            </a:r>
            <a:r>
              <a:rPr dirty="0" sz="3200" spc="-5">
                <a:latin typeface="Calibri"/>
                <a:cs typeface="Calibri"/>
              </a:rPr>
              <a:t>of </a:t>
            </a:r>
            <a:r>
              <a:rPr dirty="0" sz="3200" spc="-10">
                <a:latin typeface="Calibri"/>
                <a:cs typeface="Calibri"/>
              </a:rPr>
              <a:t>unemployed  </a:t>
            </a:r>
            <a:r>
              <a:rPr dirty="0" sz="3200" spc="-5">
                <a:latin typeface="Calibri"/>
                <a:cs typeface="Calibri"/>
              </a:rPr>
              <a:t>black </a:t>
            </a:r>
            <a:r>
              <a:rPr dirty="0" sz="3200" spc="-15">
                <a:latin typeface="Calibri"/>
                <a:cs typeface="Calibri"/>
              </a:rPr>
              <a:t>Rochesterians.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1600200"/>
            <a:ext cx="2247900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67437" y="1595437"/>
            <a:ext cx="2257425" cy="2257425"/>
          </a:xfrm>
          <a:custGeom>
            <a:avLst/>
            <a:gdLst/>
            <a:ahLst/>
            <a:cxnLst/>
            <a:rect l="l" t="t" r="r" b="b"/>
            <a:pathLst>
              <a:path w="2257425" h="2257425">
                <a:moveTo>
                  <a:pt x="0" y="0"/>
                </a:moveTo>
                <a:lnTo>
                  <a:pt x="2257425" y="0"/>
                </a:lnTo>
                <a:lnTo>
                  <a:pt x="2257425" y="2257425"/>
                </a:lnTo>
                <a:lnTo>
                  <a:pt x="0" y="22574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F81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80283" y="465836"/>
            <a:ext cx="3582670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Harriet</a:t>
            </a:r>
            <a:r>
              <a:rPr dirty="0" spc="-70"/>
              <a:t> </a:t>
            </a:r>
            <a:r>
              <a:rPr dirty="0" spc="-50"/>
              <a:t>Tubman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526540"/>
            <a:ext cx="5020310" cy="478028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Calibri"/>
                <a:cs typeface="Calibri"/>
              </a:rPr>
              <a:t>Helped </a:t>
            </a:r>
            <a:r>
              <a:rPr dirty="0" sz="3000" spc="-15">
                <a:latin typeface="Calibri"/>
                <a:cs typeface="Calibri"/>
              </a:rPr>
              <a:t>many </a:t>
            </a:r>
            <a:r>
              <a:rPr dirty="0" sz="3000" spc="-10">
                <a:latin typeface="Calibri"/>
                <a:cs typeface="Calibri"/>
              </a:rPr>
              <a:t>escaped </a:t>
            </a:r>
            <a:r>
              <a:rPr dirty="0" sz="3000" spc="-20">
                <a:latin typeface="Calibri"/>
                <a:cs typeface="Calibri"/>
              </a:rPr>
              <a:t>slaves  </a:t>
            </a:r>
            <a:r>
              <a:rPr dirty="0" sz="3000" spc="-15">
                <a:latin typeface="Calibri"/>
                <a:cs typeface="Calibri"/>
              </a:rPr>
              <a:t>migrating </a:t>
            </a:r>
            <a:r>
              <a:rPr dirty="0" sz="3000" spc="-20">
                <a:latin typeface="Calibri"/>
                <a:cs typeface="Calibri"/>
              </a:rPr>
              <a:t>to </a:t>
            </a:r>
            <a:r>
              <a:rPr dirty="0" sz="3000" spc="-5">
                <a:latin typeface="Calibri"/>
                <a:cs typeface="Calibri"/>
              </a:rPr>
              <a:t>Southern</a:t>
            </a:r>
            <a:r>
              <a:rPr dirty="0" sz="3000" spc="-15">
                <a:latin typeface="Calibri"/>
                <a:cs typeface="Calibri"/>
              </a:rPr>
              <a:t> Ontario</a:t>
            </a:r>
            <a:endParaRPr sz="3000">
              <a:latin typeface="Calibri"/>
              <a:cs typeface="Calibri"/>
            </a:endParaRPr>
          </a:p>
          <a:p>
            <a:pPr marL="355600" marR="389255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5">
                <a:latin typeface="Calibri"/>
                <a:cs typeface="Calibri"/>
              </a:rPr>
              <a:t>Settled </a:t>
            </a:r>
            <a:r>
              <a:rPr dirty="0" sz="3000">
                <a:latin typeface="Calibri"/>
                <a:cs typeface="Calibri"/>
              </a:rPr>
              <a:t>on a </a:t>
            </a:r>
            <a:r>
              <a:rPr dirty="0" sz="3000" spc="-5">
                <a:latin typeface="Calibri"/>
                <a:cs typeface="Calibri"/>
              </a:rPr>
              <a:t>small plot in  Auburn, </a:t>
            </a:r>
            <a:r>
              <a:rPr dirty="0" sz="3000">
                <a:latin typeface="Calibri"/>
                <a:cs typeface="Calibri"/>
              </a:rPr>
              <a:t>NY </a:t>
            </a:r>
            <a:r>
              <a:rPr dirty="0" sz="3000" spc="-10">
                <a:latin typeface="Calibri"/>
                <a:cs typeface="Calibri"/>
              </a:rPr>
              <a:t>(given </a:t>
            </a:r>
            <a:r>
              <a:rPr dirty="0" sz="3000" spc="-20">
                <a:latin typeface="Calibri"/>
                <a:cs typeface="Calibri"/>
              </a:rPr>
              <a:t>to </a:t>
            </a:r>
            <a:r>
              <a:rPr dirty="0" sz="3000" spc="-5">
                <a:latin typeface="Calibri"/>
                <a:cs typeface="Calibri"/>
              </a:rPr>
              <a:t>her </a:t>
            </a:r>
            <a:r>
              <a:rPr dirty="0" sz="3000" spc="-10">
                <a:latin typeface="Calibri"/>
                <a:cs typeface="Calibri"/>
              </a:rPr>
              <a:t>by  </a:t>
            </a:r>
            <a:r>
              <a:rPr dirty="0" sz="3000" spc="-15">
                <a:latin typeface="Calibri"/>
                <a:cs typeface="Calibri"/>
              </a:rPr>
              <a:t>Senator </a:t>
            </a:r>
            <a:r>
              <a:rPr dirty="0" sz="3000" spc="-5">
                <a:latin typeface="Calibri"/>
                <a:cs typeface="Calibri"/>
              </a:rPr>
              <a:t>William</a:t>
            </a:r>
            <a:r>
              <a:rPr dirty="0" sz="3000" spc="5">
                <a:latin typeface="Calibri"/>
                <a:cs typeface="Calibri"/>
              </a:rPr>
              <a:t> </a:t>
            </a:r>
            <a:r>
              <a:rPr dirty="0" sz="3000" spc="-20">
                <a:latin typeface="Calibri"/>
                <a:cs typeface="Calibri"/>
              </a:rPr>
              <a:t>Seward</a:t>
            </a:r>
            <a:endParaRPr sz="3000">
              <a:latin typeface="Calibri"/>
              <a:cs typeface="Calibri"/>
            </a:endParaRPr>
          </a:p>
          <a:p>
            <a:pPr marL="355600" marR="285750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40">
                <a:latin typeface="Calibri"/>
                <a:cs typeface="Calibri"/>
              </a:rPr>
              <a:t>Worked </a:t>
            </a:r>
            <a:r>
              <a:rPr dirty="0" sz="3000" spc="-5">
                <a:latin typeface="Calibri"/>
                <a:cs typeface="Calibri"/>
              </a:rPr>
              <a:t>with </a:t>
            </a:r>
            <a:r>
              <a:rPr dirty="0" sz="3000" spc="-20">
                <a:latin typeface="Calibri"/>
                <a:cs typeface="Calibri"/>
              </a:rPr>
              <a:t>suffrage  </a:t>
            </a:r>
            <a:r>
              <a:rPr dirty="0" sz="3000" spc="-15">
                <a:latin typeface="Calibri"/>
                <a:cs typeface="Calibri"/>
              </a:rPr>
              <a:t>movement </a:t>
            </a:r>
            <a:r>
              <a:rPr dirty="0" sz="3000" spc="-40">
                <a:latin typeface="Calibri"/>
                <a:cs typeface="Calibri"/>
              </a:rPr>
              <a:t>hero’s </a:t>
            </a:r>
            <a:r>
              <a:rPr dirty="0" sz="3000" spc="-5">
                <a:latin typeface="Calibri"/>
                <a:cs typeface="Calibri"/>
              </a:rPr>
              <a:t>Susan </a:t>
            </a:r>
            <a:r>
              <a:rPr dirty="0" sz="3000">
                <a:latin typeface="Calibri"/>
                <a:cs typeface="Calibri"/>
              </a:rPr>
              <a:t>B.  </a:t>
            </a:r>
            <a:r>
              <a:rPr dirty="0" sz="3000" spc="-15">
                <a:latin typeface="Calibri"/>
                <a:cs typeface="Calibri"/>
              </a:rPr>
              <a:t>Anthony </a:t>
            </a:r>
            <a:r>
              <a:rPr dirty="0" sz="3000" spc="-5">
                <a:latin typeface="Calibri"/>
                <a:cs typeface="Calibri"/>
              </a:rPr>
              <a:t>and Emily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Howland</a:t>
            </a:r>
            <a:endParaRPr sz="3000">
              <a:latin typeface="Calibri"/>
              <a:cs typeface="Calibri"/>
            </a:endParaRPr>
          </a:p>
          <a:p>
            <a:pPr marL="355600" marR="243840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20">
                <a:latin typeface="Calibri"/>
                <a:cs typeface="Calibri"/>
              </a:rPr>
              <a:t>Keynote speaker </a:t>
            </a:r>
            <a:r>
              <a:rPr dirty="0" sz="3000" spc="-25">
                <a:latin typeface="Calibri"/>
                <a:cs typeface="Calibri"/>
              </a:rPr>
              <a:t>for </a:t>
            </a:r>
            <a:r>
              <a:rPr dirty="0" sz="3000" spc="-20">
                <a:latin typeface="Calibri"/>
                <a:cs typeface="Calibri"/>
              </a:rPr>
              <a:t>first  </a:t>
            </a:r>
            <a:r>
              <a:rPr dirty="0" sz="3000" spc="-10">
                <a:latin typeface="Calibri"/>
                <a:cs typeface="Calibri"/>
              </a:rPr>
              <a:t>meeting </a:t>
            </a:r>
            <a:r>
              <a:rPr dirty="0" sz="3000">
                <a:latin typeface="Calibri"/>
                <a:cs typeface="Calibri"/>
              </a:rPr>
              <a:t>of </a:t>
            </a:r>
            <a:r>
              <a:rPr dirty="0" sz="3000" spc="-5">
                <a:latin typeface="Calibri"/>
                <a:cs typeface="Calibri"/>
              </a:rPr>
              <a:t>the </a:t>
            </a:r>
            <a:r>
              <a:rPr dirty="0" sz="3000" spc="-10">
                <a:latin typeface="Calibri"/>
                <a:cs typeface="Calibri"/>
              </a:rPr>
              <a:t>National  </a:t>
            </a:r>
            <a:r>
              <a:rPr dirty="0" sz="3000" spc="-20">
                <a:latin typeface="Calibri"/>
                <a:cs typeface="Calibri"/>
              </a:rPr>
              <a:t>Federation </a:t>
            </a:r>
            <a:r>
              <a:rPr dirty="0" sz="3000">
                <a:latin typeface="Calibri"/>
                <a:cs typeface="Calibri"/>
              </a:rPr>
              <a:t>of </a:t>
            </a:r>
            <a:r>
              <a:rPr dirty="0" sz="3000" spc="-10">
                <a:latin typeface="Calibri"/>
                <a:cs typeface="Calibri"/>
              </a:rPr>
              <a:t>Afro-American  </a:t>
            </a:r>
            <a:r>
              <a:rPr dirty="0" sz="3000" spc="-25">
                <a:latin typeface="Calibri"/>
                <a:cs typeface="Calibri"/>
              </a:rPr>
              <a:t>Women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414" y="465836"/>
            <a:ext cx="4292600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Frederick</a:t>
            </a:r>
            <a:r>
              <a:rPr dirty="0" spc="-60"/>
              <a:t> </a:t>
            </a:r>
            <a:r>
              <a:rPr dirty="0"/>
              <a:t>Douglass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540"/>
            <a:ext cx="4575810" cy="478028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Calibri"/>
                <a:cs typeface="Calibri"/>
              </a:rPr>
              <a:t>Served </a:t>
            </a:r>
            <a:r>
              <a:rPr dirty="0" sz="3000">
                <a:latin typeface="Calibri"/>
                <a:cs typeface="Calibri"/>
              </a:rPr>
              <a:t>as </a:t>
            </a:r>
            <a:r>
              <a:rPr dirty="0" sz="3000" spc="-5">
                <a:latin typeface="Calibri"/>
                <a:cs typeface="Calibri"/>
              </a:rPr>
              <a:t>Chairman </a:t>
            </a:r>
            <a:r>
              <a:rPr dirty="0" sz="3000" spc="-15">
                <a:latin typeface="Calibri"/>
                <a:cs typeface="Calibri"/>
              </a:rPr>
              <a:t>at </a:t>
            </a:r>
            <a:r>
              <a:rPr dirty="0" sz="3000" spc="-5">
                <a:latin typeface="Calibri"/>
                <a:cs typeface="Calibri"/>
              </a:rPr>
              <a:t>the  </a:t>
            </a:r>
            <a:r>
              <a:rPr dirty="0" sz="3000" spc="-10">
                <a:latin typeface="Calibri"/>
                <a:cs typeface="Calibri"/>
              </a:rPr>
              <a:t>National </a:t>
            </a:r>
            <a:r>
              <a:rPr dirty="0" sz="3000" spc="-15">
                <a:latin typeface="Calibri"/>
                <a:cs typeface="Calibri"/>
              </a:rPr>
              <a:t>Negro Convention  </a:t>
            </a:r>
            <a:r>
              <a:rPr dirty="0" sz="3000" spc="-5">
                <a:latin typeface="Calibri"/>
                <a:cs typeface="Calibri"/>
              </a:rPr>
              <a:t>in </a:t>
            </a:r>
            <a:r>
              <a:rPr dirty="0" sz="3000" spc="-20">
                <a:latin typeface="Calibri"/>
                <a:cs typeface="Calibri"/>
              </a:rPr>
              <a:t>Rochester </a:t>
            </a:r>
            <a:r>
              <a:rPr dirty="0" sz="3000" spc="-15">
                <a:latin typeface="Calibri"/>
                <a:cs typeface="Calibri"/>
              </a:rPr>
              <a:t>advocating </a:t>
            </a:r>
            <a:r>
              <a:rPr dirty="0" sz="3000" spc="-25">
                <a:latin typeface="Calibri"/>
                <a:cs typeface="Calibri"/>
              </a:rPr>
              <a:t>for  </a:t>
            </a:r>
            <a:r>
              <a:rPr dirty="0" sz="3000" spc="-5">
                <a:latin typeface="Calibri"/>
                <a:cs typeface="Calibri"/>
              </a:rPr>
              <a:t>the </a:t>
            </a:r>
            <a:r>
              <a:rPr dirty="0" sz="3000" spc="-15">
                <a:latin typeface="Calibri"/>
                <a:cs typeface="Calibri"/>
              </a:rPr>
              <a:t>“Declaration </a:t>
            </a:r>
            <a:r>
              <a:rPr dirty="0" sz="3000">
                <a:latin typeface="Calibri"/>
                <a:cs typeface="Calibri"/>
              </a:rPr>
              <a:t>of  </a:t>
            </a:r>
            <a:r>
              <a:rPr dirty="0" sz="3000" spc="-10">
                <a:latin typeface="Calibri"/>
                <a:cs typeface="Calibri"/>
              </a:rPr>
              <a:t>Sentiments” </a:t>
            </a:r>
            <a:r>
              <a:rPr dirty="0" sz="3000" spc="-25">
                <a:latin typeface="Calibri"/>
                <a:cs typeface="Calibri"/>
              </a:rPr>
              <a:t>for </a:t>
            </a:r>
            <a:r>
              <a:rPr dirty="0" sz="3000" spc="-15">
                <a:latin typeface="Calibri"/>
                <a:cs typeface="Calibri"/>
              </a:rPr>
              <a:t>Negro  </a:t>
            </a:r>
            <a:r>
              <a:rPr dirty="0" sz="3000" spc="-10">
                <a:latin typeface="Calibri"/>
                <a:cs typeface="Calibri"/>
              </a:rPr>
              <a:t>rights!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5">
                <a:latin typeface="Calibri"/>
                <a:cs typeface="Calibri"/>
              </a:rPr>
              <a:t>Editor </a:t>
            </a:r>
            <a:r>
              <a:rPr dirty="0" sz="3000">
                <a:latin typeface="Calibri"/>
                <a:cs typeface="Calibri"/>
              </a:rPr>
              <a:t>of </a:t>
            </a:r>
            <a:r>
              <a:rPr dirty="0" sz="3000" spc="-5">
                <a:latin typeface="Calibri"/>
                <a:cs typeface="Calibri"/>
              </a:rPr>
              <a:t>the </a:t>
            </a:r>
            <a:r>
              <a:rPr dirty="0" sz="3000">
                <a:latin typeface="Calibri"/>
                <a:cs typeface="Calibri"/>
              </a:rPr>
              <a:t>North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Star</a:t>
            </a:r>
            <a:endParaRPr sz="3000">
              <a:latin typeface="Calibri"/>
              <a:cs typeface="Calibri"/>
            </a:endParaRPr>
          </a:p>
          <a:p>
            <a:pPr marL="355600" marR="13335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20">
                <a:latin typeface="Calibri"/>
                <a:cs typeface="Calibri"/>
              </a:rPr>
              <a:t>First </a:t>
            </a:r>
            <a:r>
              <a:rPr dirty="0" sz="3000" spc="-5">
                <a:latin typeface="Calibri"/>
                <a:cs typeface="Calibri"/>
              </a:rPr>
              <a:t>black </a:t>
            </a:r>
            <a:r>
              <a:rPr dirty="0" sz="3000" spc="-10">
                <a:latin typeface="Calibri"/>
                <a:cs typeface="Calibri"/>
              </a:rPr>
              <a:t>person </a:t>
            </a:r>
            <a:r>
              <a:rPr dirty="0" sz="3000" spc="-20">
                <a:latin typeface="Calibri"/>
                <a:cs typeface="Calibri"/>
              </a:rPr>
              <a:t>to </a:t>
            </a:r>
            <a:r>
              <a:rPr dirty="0" sz="3000" spc="-25">
                <a:latin typeface="Calibri"/>
                <a:cs typeface="Calibri"/>
              </a:rPr>
              <a:t>have </a:t>
            </a:r>
            <a:r>
              <a:rPr dirty="0" sz="3000">
                <a:latin typeface="Calibri"/>
                <a:cs typeface="Calibri"/>
              </a:rPr>
              <a:t>a  </a:t>
            </a:r>
            <a:r>
              <a:rPr dirty="0" sz="3000" spc="-20">
                <a:latin typeface="Calibri"/>
                <a:cs typeface="Calibri"/>
              </a:rPr>
              <a:t>statue </a:t>
            </a:r>
            <a:r>
              <a:rPr dirty="0" sz="3000">
                <a:latin typeface="Calibri"/>
                <a:cs typeface="Calibri"/>
              </a:rPr>
              <a:t>of </a:t>
            </a:r>
            <a:r>
              <a:rPr dirty="0" sz="3000" spc="-10">
                <a:latin typeface="Calibri"/>
                <a:cs typeface="Calibri"/>
              </a:rPr>
              <a:t>recognition </a:t>
            </a:r>
            <a:r>
              <a:rPr dirty="0" sz="3000" spc="-5">
                <a:latin typeface="Calibri"/>
                <a:cs typeface="Calibri"/>
              </a:rPr>
              <a:t>in</a:t>
            </a:r>
            <a:r>
              <a:rPr dirty="0" sz="3000" spc="-8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the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2905"/>
              </a:lnSpc>
            </a:pPr>
            <a:r>
              <a:rPr dirty="0" sz="3000" spc="-5">
                <a:latin typeface="Calibri"/>
                <a:cs typeface="Calibri"/>
              </a:rPr>
              <a:t>U.S.A. </a:t>
            </a:r>
            <a:r>
              <a:rPr dirty="0" sz="3000">
                <a:latin typeface="Calibri"/>
                <a:cs typeface="Calibri"/>
              </a:rPr>
              <a:t>– </a:t>
            </a:r>
            <a:r>
              <a:rPr dirty="0" sz="3000" spc="-5">
                <a:latin typeface="Calibri"/>
                <a:cs typeface="Calibri"/>
              </a:rPr>
              <a:t>Highland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Bowl</a:t>
            </a:r>
            <a:endParaRPr sz="3000">
              <a:latin typeface="Calibri"/>
              <a:cs typeface="Calibri"/>
            </a:endParaRPr>
          </a:p>
          <a:p>
            <a:pPr marL="355600" marR="24130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5">
                <a:latin typeface="Calibri"/>
                <a:cs typeface="Calibri"/>
              </a:rPr>
              <a:t>Early </a:t>
            </a:r>
            <a:r>
              <a:rPr dirty="0" sz="3000" spc="-20">
                <a:latin typeface="Calibri"/>
                <a:cs typeface="Calibri"/>
              </a:rPr>
              <a:t>advocate </a:t>
            </a:r>
            <a:r>
              <a:rPr dirty="0" sz="3000" spc="-25">
                <a:latin typeface="Calibri"/>
                <a:cs typeface="Calibri"/>
              </a:rPr>
              <a:t>for </a:t>
            </a:r>
            <a:r>
              <a:rPr dirty="0" sz="3000" spc="-5">
                <a:latin typeface="Calibri"/>
                <a:cs typeface="Calibri"/>
              </a:rPr>
              <a:t>school  </a:t>
            </a:r>
            <a:r>
              <a:rPr dirty="0" sz="3000" spc="-15">
                <a:latin typeface="Calibri"/>
                <a:cs typeface="Calibri"/>
              </a:rPr>
              <a:t>desegregation </a:t>
            </a:r>
            <a:r>
              <a:rPr dirty="0" sz="3000" spc="-5">
                <a:latin typeface="Calibri"/>
                <a:cs typeface="Calibri"/>
              </a:rPr>
              <a:t>in</a:t>
            </a:r>
            <a:r>
              <a:rPr dirty="0" sz="3000" spc="-70">
                <a:latin typeface="Calibri"/>
                <a:cs typeface="Calibri"/>
              </a:rPr>
              <a:t> </a:t>
            </a:r>
            <a:r>
              <a:rPr dirty="0" sz="3000" spc="-20">
                <a:latin typeface="Calibri"/>
                <a:cs typeface="Calibri"/>
              </a:rPr>
              <a:t>Rochester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11900" y="1600200"/>
            <a:ext cx="2374900" cy="341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0859" y="465836"/>
            <a:ext cx="5041265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50"/>
              <a:t>Dr. </a:t>
            </a:r>
            <a:r>
              <a:rPr dirty="0" spc="-5"/>
              <a:t>Charles </a:t>
            </a:r>
            <a:r>
              <a:rPr dirty="0" spc="-220"/>
              <a:t>T.</a:t>
            </a:r>
            <a:r>
              <a:rPr dirty="0" spc="130"/>
              <a:t> </a:t>
            </a:r>
            <a:r>
              <a:rPr dirty="0" spc="-25"/>
              <a:t>Lunsford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5684"/>
            <a:ext cx="5343525" cy="438912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355600" marR="417195" indent="-342900">
              <a:lnSpc>
                <a:spcPct val="8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latin typeface="Calibri"/>
                <a:cs typeface="Calibri"/>
              </a:rPr>
              <a:t>Pioneer </a:t>
            </a:r>
            <a:r>
              <a:rPr dirty="0" sz="2700">
                <a:latin typeface="Calibri"/>
                <a:cs typeface="Calibri"/>
              </a:rPr>
              <a:t>of civil </a:t>
            </a:r>
            <a:r>
              <a:rPr dirty="0" sz="2700" spc="-10">
                <a:latin typeface="Calibri"/>
                <a:cs typeface="Calibri"/>
              </a:rPr>
              <a:t>rights </a:t>
            </a:r>
            <a:r>
              <a:rPr dirty="0" sz="2700" spc="-20">
                <a:latin typeface="Calibri"/>
                <a:cs typeface="Calibri"/>
              </a:rPr>
              <a:t>for </a:t>
            </a:r>
            <a:r>
              <a:rPr dirty="0" sz="2700" spc="-10">
                <a:latin typeface="Calibri"/>
                <a:cs typeface="Calibri"/>
              </a:rPr>
              <a:t>African-  Americans</a:t>
            </a:r>
            <a:endParaRPr sz="2700">
              <a:latin typeface="Calibri"/>
              <a:cs typeface="Calibri"/>
            </a:endParaRPr>
          </a:p>
          <a:p>
            <a:pPr marL="355600" marR="52069" indent="-342900">
              <a:lnSpc>
                <a:spcPts val="259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20">
                <a:latin typeface="Calibri"/>
                <a:cs typeface="Calibri"/>
              </a:rPr>
              <a:t>First </a:t>
            </a:r>
            <a:r>
              <a:rPr dirty="0" sz="2700" spc="-10">
                <a:latin typeface="Calibri"/>
                <a:cs typeface="Calibri"/>
              </a:rPr>
              <a:t>medical </a:t>
            </a:r>
            <a:r>
              <a:rPr dirty="0" sz="2700" spc="-15">
                <a:latin typeface="Calibri"/>
                <a:cs typeface="Calibri"/>
              </a:rPr>
              <a:t>practice </a:t>
            </a:r>
            <a:r>
              <a:rPr dirty="0" sz="2700" spc="-10">
                <a:latin typeface="Calibri"/>
                <a:cs typeface="Calibri"/>
              </a:rPr>
              <a:t>owned </a:t>
            </a:r>
            <a:r>
              <a:rPr dirty="0" sz="2700">
                <a:latin typeface="Calibri"/>
                <a:cs typeface="Calibri"/>
              </a:rPr>
              <a:t>or  </a:t>
            </a:r>
            <a:r>
              <a:rPr dirty="0" sz="2700" spc="-20">
                <a:latin typeface="Calibri"/>
                <a:cs typeface="Calibri"/>
              </a:rPr>
              <a:t>operated </a:t>
            </a:r>
            <a:r>
              <a:rPr dirty="0" sz="2700" spc="-10">
                <a:latin typeface="Calibri"/>
                <a:cs typeface="Calibri"/>
              </a:rPr>
              <a:t>by </a:t>
            </a:r>
            <a:r>
              <a:rPr dirty="0" sz="2700" spc="-5">
                <a:latin typeface="Calibri"/>
                <a:cs typeface="Calibri"/>
              </a:rPr>
              <a:t>an </a:t>
            </a:r>
            <a:r>
              <a:rPr dirty="0" sz="2700" spc="-10">
                <a:latin typeface="Calibri"/>
                <a:cs typeface="Calibri"/>
              </a:rPr>
              <a:t>African-American </a:t>
            </a:r>
            <a:r>
              <a:rPr dirty="0" sz="2700">
                <a:latin typeface="Calibri"/>
                <a:cs typeface="Calibri"/>
              </a:rPr>
              <a:t>in  </a:t>
            </a:r>
            <a:r>
              <a:rPr dirty="0" sz="2700" spc="-20">
                <a:latin typeface="Calibri"/>
                <a:cs typeface="Calibri"/>
              </a:rPr>
              <a:t>Rochester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15">
                <a:latin typeface="Calibri"/>
                <a:cs typeface="Calibri"/>
              </a:rPr>
              <a:t>Fought </a:t>
            </a:r>
            <a:r>
              <a:rPr dirty="0" sz="2700" spc="-35">
                <a:latin typeface="Calibri"/>
                <a:cs typeface="Calibri"/>
              </a:rPr>
              <a:t>Kodak’s </a:t>
            </a:r>
            <a:r>
              <a:rPr dirty="0" sz="2700" spc="-15">
                <a:latin typeface="Calibri"/>
                <a:cs typeface="Calibri"/>
              </a:rPr>
              <a:t>racial </a:t>
            </a:r>
            <a:r>
              <a:rPr dirty="0" sz="2700" spc="-5">
                <a:latin typeface="Calibri"/>
                <a:cs typeface="Calibri"/>
              </a:rPr>
              <a:t>discrimination  </a:t>
            </a:r>
            <a:r>
              <a:rPr dirty="0" sz="2700">
                <a:latin typeface="Calibri"/>
                <a:cs typeface="Calibri"/>
              </a:rPr>
              <a:t>in </a:t>
            </a:r>
            <a:r>
              <a:rPr dirty="0" sz="2700" spc="-5">
                <a:latin typeface="Calibri"/>
                <a:cs typeface="Calibri"/>
              </a:rPr>
              <a:t>hiring</a:t>
            </a:r>
            <a:r>
              <a:rPr dirty="0" sz="2700" spc="-2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minorities</a:t>
            </a:r>
            <a:endParaRPr sz="2700">
              <a:latin typeface="Calibri"/>
              <a:cs typeface="Calibri"/>
            </a:endParaRPr>
          </a:p>
          <a:p>
            <a:pPr algn="just" marL="355600" marR="35560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700" spc="-20">
                <a:latin typeface="Calibri"/>
                <a:cs typeface="Calibri"/>
              </a:rPr>
              <a:t>Confronted </a:t>
            </a:r>
            <a:r>
              <a:rPr dirty="0" sz="2700" spc="-5">
                <a:latin typeface="Calibri"/>
                <a:cs typeface="Calibri"/>
              </a:rPr>
              <a:t>the </a:t>
            </a:r>
            <a:r>
              <a:rPr dirty="0" sz="2700" spc="-20">
                <a:latin typeface="Calibri"/>
                <a:cs typeface="Calibri"/>
              </a:rPr>
              <a:t>Red </a:t>
            </a:r>
            <a:r>
              <a:rPr dirty="0" sz="2700" spc="-15">
                <a:latin typeface="Calibri"/>
                <a:cs typeface="Calibri"/>
              </a:rPr>
              <a:t>Cross </a:t>
            </a:r>
            <a:r>
              <a:rPr dirty="0" sz="2700" spc="-20">
                <a:latin typeface="Calibri"/>
                <a:cs typeface="Calibri"/>
              </a:rPr>
              <a:t>regarding  </a:t>
            </a:r>
            <a:r>
              <a:rPr dirty="0" sz="2700" spc="-5">
                <a:latin typeface="Calibri"/>
                <a:cs typeface="Calibri"/>
              </a:rPr>
              <a:t>the </a:t>
            </a:r>
            <a:r>
              <a:rPr dirty="0" sz="2700" spc="-15">
                <a:latin typeface="Calibri"/>
                <a:cs typeface="Calibri"/>
              </a:rPr>
              <a:t>refusal </a:t>
            </a:r>
            <a:r>
              <a:rPr dirty="0" sz="2700">
                <a:latin typeface="Calibri"/>
                <a:cs typeface="Calibri"/>
              </a:rPr>
              <a:t>of blood </a:t>
            </a:r>
            <a:r>
              <a:rPr dirty="0" sz="2700" spc="-10">
                <a:latin typeface="Calibri"/>
                <a:cs typeface="Calibri"/>
              </a:rPr>
              <a:t>donations </a:t>
            </a:r>
            <a:r>
              <a:rPr dirty="0" sz="2700" spc="-15">
                <a:latin typeface="Calibri"/>
                <a:cs typeface="Calibri"/>
              </a:rPr>
              <a:t>from  </a:t>
            </a:r>
            <a:r>
              <a:rPr dirty="0" sz="2700" spc="-10">
                <a:latin typeface="Calibri"/>
                <a:cs typeface="Calibri"/>
              </a:rPr>
              <a:t>African-Americans</a:t>
            </a:r>
            <a:endParaRPr sz="2700">
              <a:latin typeface="Calibri"/>
              <a:cs typeface="Calibri"/>
            </a:endParaRPr>
          </a:p>
          <a:p>
            <a:pPr marL="355600" marR="48260" indent="-342900">
              <a:lnSpc>
                <a:spcPct val="8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20">
                <a:latin typeface="Calibri"/>
                <a:cs typeface="Calibri"/>
              </a:rPr>
              <a:t>Confronted </a:t>
            </a:r>
            <a:r>
              <a:rPr dirty="0" sz="2700" spc="-5">
                <a:latin typeface="Calibri"/>
                <a:cs typeface="Calibri"/>
              </a:rPr>
              <a:t>the YMCA </a:t>
            </a:r>
            <a:r>
              <a:rPr dirty="0" sz="2700" spc="-20">
                <a:latin typeface="Calibri"/>
                <a:cs typeface="Calibri"/>
              </a:rPr>
              <a:t>for </a:t>
            </a:r>
            <a:r>
              <a:rPr dirty="0" sz="2700" spc="-15">
                <a:latin typeface="Calibri"/>
                <a:cs typeface="Calibri"/>
              </a:rPr>
              <a:t>denying </a:t>
            </a:r>
            <a:r>
              <a:rPr dirty="0" sz="2700" spc="5">
                <a:latin typeface="Calibri"/>
                <a:cs typeface="Calibri"/>
              </a:rPr>
              <a:t>a  </a:t>
            </a:r>
            <a:r>
              <a:rPr dirty="0" sz="2700" spc="-10">
                <a:latin typeface="Calibri"/>
                <a:cs typeface="Calibri"/>
              </a:rPr>
              <a:t>room </a:t>
            </a:r>
            <a:r>
              <a:rPr dirty="0" sz="2700" spc="-15">
                <a:latin typeface="Calibri"/>
                <a:cs typeface="Calibri"/>
              </a:rPr>
              <a:t>to </a:t>
            </a:r>
            <a:r>
              <a:rPr dirty="0" sz="2700" spc="5">
                <a:latin typeface="Calibri"/>
                <a:cs typeface="Calibri"/>
              </a:rPr>
              <a:t>a </a:t>
            </a:r>
            <a:r>
              <a:rPr dirty="0" sz="2700" spc="-10">
                <a:latin typeface="Calibri"/>
                <a:cs typeface="Calibri"/>
              </a:rPr>
              <a:t>well known </a:t>
            </a:r>
            <a:r>
              <a:rPr dirty="0" sz="2700" spc="-5">
                <a:latin typeface="Calibri"/>
                <a:cs typeface="Calibri"/>
              </a:rPr>
              <a:t>black</a:t>
            </a:r>
            <a:r>
              <a:rPr dirty="0" sz="2700" spc="-35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singer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1904998"/>
            <a:ext cx="2460566" cy="3285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2339" y="180250"/>
            <a:ext cx="4375150" cy="1372235"/>
          </a:xfrm>
          <a:prstGeom prst="rect"/>
        </p:spPr>
        <p:txBody>
          <a:bodyPr wrap="square" lIns="0" tIns="297180" rIns="0" bIns="0" rtlCol="0" vert="horz">
            <a:spAutoFit/>
          </a:bodyPr>
          <a:lstStyle/>
          <a:p>
            <a:pPr marL="356235">
              <a:lnSpc>
                <a:spcPct val="100000"/>
              </a:lnSpc>
              <a:spcBef>
                <a:spcPts val="2340"/>
              </a:spcBef>
            </a:pPr>
            <a:r>
              <a:rPr dirty="0" spc="-25"/>
              <a:t>Rochester</a:t>
            </a:r>
            <a:r>
              <a:rPr dirty="0" spc="-35"/>
              <a:t> </a:t>
            </a:r>
            <a:r>
              <a:rPr dirty="0" spc="-15"/>
              <a:t>History</a:t>
            </a: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800" spc="-10"/>
              <a:t>Edited </a:t>
            </a:r>
            <a:r>
              <a:rPr dirty="0" sz="1800" spc="-5"/>
              <a:t>by </a:t>
            </a:r>
            <a:r>
              <a:rPr dirty="0" sz="1800" spc="-15"/>
              <a:t>Blake </a:t>
            </a:r>
            <a:r>
              <a:rPr dirty="0" sz="1800" spc="-25"/>
              <a:t>McKelvey, </a:t>
            </a:r>
            <a:r>
              <a:rPr dirty="0" sz="1800" spc="-5"/>
              <a:t>City </a:t>
            </a:r>
            <a:r>
              <a:rPr dirty="0" sz="1800" spc="-10"/>
              <a:t>Historian </a:t>
            </a:r>
            <a:r>
              <a:rPr dirty="0" sz="1800"/>
              <a:t>-</a:t>
            </a:r>
            <a:r>
              <a:rPr dirty="0" sz="1800" spc="50"/>
              <a:t> </a:t>
            </a:r>
            <a:r>
              <a:rPr dirty="0" sz="1800"/>
              <a:t>1959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069339" y="2294636"/>
            <a:ext cx="6848475" cy="3013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403600" algn="l"/>
              </a:tabLst>
            </a:pPr>
            <a:r>
              <a:rPr dirty="0" sz="2800" spc="-20">
                <a:latin typeface="Calibri"/>
                <a:cs typeface="Calibri"/>
              </a:rPr>
              <a:t>Rochester’s </a:t>
            </a:r>
            <a:r>
              <a:rPr dirty="0" sz="2800" spc="-10">
                <a:latin typeface="Calibri"/>
                <a:cs typeface="Calibri"/>
              </a:rPr>
              <a:t>growth, </a:t>
            </a:r>
            <a:r>
              <a:rPr dirty="0" sz="2800" spc="-15">
                <a:latin typeface="Calibri"/>
                <a:cs typeface="Calibri"/>
              </a:rPr>
              <a:t>stimulated </a:t>
            </a:r>
            <a:r>
              <a:rPr dirty="0" sz="2800" spc="-5">
                <a:latin typeface="Calibri"/>
                <a:cs typeface="Calibri"/>
              </a:rPr>
              <a:t>by </a:t>
            </a:r>
            <a:r>
              <a:rPr dirty="0" sz="2800">
                <a:latin typeface="Calibri"/>
                <a:cs typeface="Calibri"/>
              </a:rPr>
              <a:t>the </a:t>
            </a:r>
            <a:r>
              <a:rPr dirty="0" sz="2800" spc="-5">
                <a:latin typeface="Calibri"/>
                <a:cs typeface="Calibri"/>
              </a:rPr>
              <a:t>building  of </a:t>
            </a:r>
            <a:r>
              <a:rPr dirty="0" sz="2800">
                <a:latin typeface="Calibri"/>
                <a:cs typeface="Calibri"/>
              </a:rPr>
              <a:t>the </a:t>
            </a:r>
            <a:r>
              <a:rPr dirty="0" sz="2800" spc="-10">
                <a:latin typeface="Calibri"/>
                <a:cs typeface="Calibri"/>
              </a:rPr>
              <a:t>canal </a:t>
            </a:r>
            <a:r>
              <a:rPr dirty="0" sz="2800" spc="-5">
                <a:latin typeface="Calibri"/>
                <a:cs typeface="Calibri"/>
              </a:rPr>
              <a:t>had passed </a:t>
            </a:r>
            <a:r>
              <a:rPr dirty="0" sz="2800">
                <a:latin typeface="Calibri"/>
                <a:cs typeface="Calibri"/>
              </a:rPr>
              <a:t>the 5000 </a:t>
            </a:r>
            <a:r>
              <a:rPr dirty="0" sz="2800" spc="-5">
                <a:latin typeface="Calibri"/>
                <a:cs typeface="Calibri"/>
              </a:rPr>
              <a:t>mark by </a:t>
            </a:r>
            <a:r>
              <a:rPr dirty="0" sz="2800">
                <a:latin typeface="Calibri"/>
                <a:cs typeface="Calibri"/>
              </a:rPr>
              <a:t>1825  and </a:t>
            </a:r>
            <a:r>
              <a:rPr dirty="0" sz="2800" spc="-5">
                <a:latin typeface="Calibri"/>
                <a:cs typeface="Calibri"/>
              </a:rPr>
              <a:t>included </a:t>
            </a:r>
            <a:r>
              <a:rPr dirty="0" sz="2800" spc="-10">
                <a:latin typeface="Calibri"/>
                <a:cs typeface="Calibri"/>
              </a:rPr>
              <a:t>most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>
                <a:latin typeface="Calibri"/>
                <a:cs typeface="Calibri"/>
              </a:rPr>
              <a:t>the 263 </a:t>
            </a:r>
            <a:r>
              <a:rPr dirty="0" sz="2800" spc="-10">
                <a:latin typeface="Calibri"/>
                <a:cs typeface="Calibri"/>
              </a:rPr>
              <a:t>Negroes </a:t>
            </a:r>
            <a:r>
              <a:rPr dirty="0" sz="2800" spc="-5">
                <a:latin typeface="Calibri"/>
                <a:cs typeface="Calibri"/>
              </a:rPr>
              <a:t>then  </a:t>
            </a:r>
            <a:r>
              <a:rPr dirty="0" sz="2800" spc="-15">
                <a:latin typeface="Calibri"/>
                <a:cs typeface="Calibri"/>
              </a:rPr>
              <a:t>resident </a:t>
            </a:r>
            <a:r>
              <a:rPr dirty="0" sz="2800" spc="-5">
                <a:latin typeface="Calibri"/>
                <a:cs typeface="Calibri"/>
              </a:rPr>
              <a:t>in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county.	</a:t>
            </a:r>
            <a:r>
              <a:rPr dirty="0" sz="2800" spc="-5">
                <a:latin typeface="Calibri"/>
                <a:cs typeface="Calibri"/>
              </a:rPr>
              <a:t>Their </a:t>
            </a:r>
            <a:r>
              <a:rPr dirty="0" sz="2800">
                <a:latin typeface="Calibri"/>
                <a:cs typeface="Calibri"/>
              </a:rPr>
              <a:t>number </a:t>
            </a:r>
            <a:r>
              <a:rPr dirty="0" sz="2800" spc="-15">
                <a:latin typeface="Calibri"/>
                <a:cs typeface="Calibri"/>
              </a:rPr>
              <a:t>was  </a:t>
            </a:r>
            <a:r>
              <a:rPr dirty="0" sz="2800" spc="-10">
                <a:latin typeface="Calibri"/>
                <a:cs typeface="Calibri"/>
              </a:rPr>
              <a:t>sufficient two </a:t>
            </a:r>
            <a:r>
              <a:rPr dirty="0" sz="2800" spc="-25">
                <a:latin typeface="Calibri"/>
                <a:cs typeface="Calibri"/>
              </a:rPr>
              <a:t>years </a:t>
            </a:r>
            <a:r>
              <a:rPr dirty="0" sz="2800" spc="-20">
                <a:latin typeface="Calibri"/>
                <a:cs typeface="Calibri"/>
              </a:rPr>
              <a:t>later </a:t>
            </a:r>
            <a:r>
              <a:rPr dirty="0" sz="2800" spc="-15">
                <a:latin typeface="Calibri"/>
                <a:cs typeface="Calibri"/>
              </a:rPr>
              <a:t>to prompt </a:t>
            </a:r>
            <a:r>
              <a:rPr dirty="0" sz="2800">
                <a:latin typeface="Calibri"/>
                <a:cs typeface="Calibri"/>
              </a:rPr>
              <a:t>a </a:t>
            </a:r>
            <a:r>
              <a:rPr dirty="0" sz="2800" spc="-20">
                <a:latin typeface="Calibri"/>
                <a:cs typeface="Calibri"/>
              </a:rPr>
              <a:t>gala </a:t>
            </a:r>
            <a:r>
              <a:rPr dirty="0" sz="2800" spc="-25">
                <a:latin typeface="Calibri"/>
                <a:cs typeface="Calibri"/>
              </a:rPr>
              <a:t>feast  </a:t>
            </a:r>
            <a:r>
              <a:rPr dirty="0" sz="2800" spc="-5">
                <a:latin typeface="Calibri"/>
                <a:cs typeface="Calibri"/>
              </a:rPr>
              <a:t>on July </a:t>
            </a:r>
            <a:r>
              <a:rPr dirty="0" sz="2800">
                <a:latin typeface="Calibri"/>
                <a:cs typeface="Calibri"/>
              </a:rPr>
              <a:t>5 </a:t>
            </a:r>
            <a:r>
              <a:rPr dirty="0" sz="2800" spc="-15">
                <a:latin typeface="Calibri"/>
                <a:cs typeface="Calibri"/>
              </a:rPr>
              <a:t>to </a:t>
            </a:r>
            <a:r>
              <a:rPr dirty="0" sz="2800" spc="-20">
                <a:latin typeface="Calibri"/>
                <a:cs typeface="Calibri"/>
              </a:rPr>
              <a:t>celebrate </a:t>
            </a:r>
            <a:r>
              <a:rPr dirty="0" sz="2800">
                <a:latin typeface="Calibri"/>
                <a:cs typeface="Calibri"/>
              </a:rPr>
              <a:t>the </a:t>
            </a:r>
            <a:r>
              <a:rPr dirty="0" sz="2800" spc="-5">
                <a:latin typeface="Calibri"/>
                <a:cs typeface="Calibri"/>
              </a:rPr>
              <a:t>abolition of </a:t>
            </a:r>
            <a:r>
              <a:rPr dirty="0" sz="2800" spc="-15">
                <a:latin typeface="Calibri"/>
                <a:cs typeface="Calibri"/>
              </a:rPr>
              <a:t>slavery </a:t>
            </a:r>
            <a:r>
              <a:rPr dirty="0" sz="2800" spc="-10">
                <a:latin typeface="Calibri"/>
                <a:cs typeface="Calibri"/>
              </a:rPr>
              <a:t>in  </a:t>
            </a:r>
            <a:r>
              <a:rPr dirty="0" sz="2800" spc="-5">
                <a:latin typeface="Calibri"/>
                <a:cs typeface="Calibri"/>
              </a:rPr>
              <a:t>New </a:t>
            </a:r>
            <a:r>
              <a:rPr dirty="0" sz="2800" spc="-60">
                <a:latin typeface="Calibri"/>
                <a:cs typeface="Calibri"/>
              </a:rPr>
              <a:t>York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State.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2018-11-13T14:41:32Z</dcterms:created>
  <dcterms:modified xsi:type="dcterms:W3CDTF">2018-11-13T14:41:32Z</dcterms:modified>
</cp:coreProperties>
</file>